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74" r:id="rId2"/>
  </p:sldIdLst>
  <p:sldSz cx="49377600" cy="32918400"/>
  <p:notesSz cx="6858000" cy="9144000"/>
  <p:embeddedFontLst>
    <p:embeddedFont>
      <p:font typeface="Arial Black" panose="020B0604020202020204" pitchFamily="34" charset="0"/>
      <p:bold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52" userDrawn="1">
          <p15:clr>
            <a:srgbClr val="A4A3A4"/>
          </p15:clr>
        </p15:guide>
        <p15:guide id="3" pos="2712" userDrawn="1">
          <p15:clr>
            <a:srgbClr val="A4A3A4"/>
          </p15:clr>
        </p15:guide>
        <p15:guide id="6" orient="horz" pos="1104" userDrawn="1">
          <p15:clr>
            <a:srgbClr val="A4A3A4"/>
          </p15:clr>
        </p15:guide>
        <p15:guide id="7" pos="5304" userDrawn="1">
          <p15:clr>
            <a:srgbClr val="A4A3A4"/>
          </p15:clr>
        </p15:guide>
        <p15:guide id="8" pos="10536" userDrawn="1">
          <p15:clr>
            <a:srgbClr val="5ACBF0"/>
          </p15:clr>
        </p15:guide>
        <p15:guide id="9" pos="7896" userDrawn="1">
          <p15:clr>
            <a:srgbClr val="A4A3A4"/>
          </p15:clr>
        </p15:guide>
        <p15:guide id="10" pos="13104" userDrawn="1">
          <p15:clr>
            <a:srgbClr val="A4A3A4"/>
          </p15:clr>
        </p15:guide>
        <p15:guide id="11" pos="18168" userDrawn="1">
          <p15:clr>
            <a:srgbClr val="A4A3A4"/>
          </p15:clr>
        </p15:guide>
        <p15:guide id="12" pos="20836" userDrawn="1">
          <p15:clr>
            <a:srgbClr val="A4A3A4"/>
          </p15:clr>
        </p15:guide>
        <p15:guide id="13" pos="23328" userDrawn="1">
          <p15:clr>
            <a:srgbClr val="A4A3A4"/>
          </p15:clr>
        </p15:guide>
        <p15:guide id="14" pos="25944" userDrawn="1">
          <p15:clr>
            <a:srgbClr val="A4A3A4"/>
          </p15:clr>
        </p15:guide>
        <p15:guide id="15" pos="28440" userDrawn="1">
          <p15:clr>
            <a:srgbClr val="A4A3A4"/>
          </p15:clr>
        </p15:guide>
        <p15:guide id="16" orient="horz" pos="200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initials="E" lastIdx="9" clrIdx="0">
    <p:extLst>
      <p:ext uri="{19B8F6BF-5375-455C-9EA6-DF929625EA0E}">
        <p15:presenceInfo xmlns:p15="http://schemas.microsoft.com/office/powerpoint/2012/main" userId="f20ae7bffbf732a6" providerId="Windows Live"/>
      </p:ext>
    </p:extLst>
  </p:cmAuthor>
  <p:cmAuthor id="2" name="Lopez,Francesca V" initials="LV" lastIdx="1" clrIdx="1">
    <p:extLst>
      <p:ext uri="{19B8F6BF-5375-455C-9EA6-DF929625EA0E}">
        <p15:presenceInfo xmlns:p15="http://schemas.microsoft.com/office/powerpoint/2012/main" userId="S::flopez1@ufl.edu::e7586a91-6b2f-44ea-bcd5-8e0b62db97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6B6B6B"/>
    <a:srgbClr val="0D0D0D"/>
    <a:srgbClr val="31092D"/>
    <a:srgbClr val="E1F1F4"/>
    <a:srgbClr val="8DC63F"/>
    <a:srgbClr val="FBE2A3"/>
    <a:srgbClr val="ED1C24"/>
    <a:srgbClr val="2E2E2E"/>
    <a:srgbClr val="195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0319" autoAdjust="0"/>
  </p:normalViewPr>
  <p:slideViewPr>
    <p:cSldViewPr snapToGrid="0" showGuides="1">
      <p:cViewPr>
        <p:scale>
          <a:sx n="47" d="100"/>
          <a:sy n="47" d="100"/>
        </p:scale>
        <p:origin x="-1512" y="-696"/>
      </p:cViewPr>
      <p:guideLst>
        <p:guide pos="15552"/>
        <p:guide pos="2712"/>
        <p:guide orient="horz" pos="1104"/>
        <p:guide pos="5304"/>
        <p:guide pos="10536"/>
        <p:guide pos="7896"/>
        <p:guide pos="13104"/>
        <p:guide pos="18168"/>
        <p:guide pos="20836"/>
        <p:guide pos="23328"/>
        <p:guide pos="25944"/>
        <p:guide pos="28440"/>
        <p:guide orient="horz" pos="20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15"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3996426456973459E-2"/>
          <c:y val="0.16089613972572378"/>
          <c:w val="0.88525759377893143"/>
          <c:h val="0.66632395333073324"/>
        </c:manualLayout>
      </c:layout>
      <c:ofPieChart>
        <c:ofPieType val="bar"/>
        <c:varyColors val="1"/>
        <c:ser>
          <c:idx val="0"/>
          <c:order val="0"/>
          <c:tx>
            <c:strRef>
              <c:f>Sheet1!$B$1</c:f>
              <c:strCache>
                <c:ptCount val="1"/>
                <c:pt idx="0">
                  <c:v>NIH Examiner and DRS-2 Total Scores</c:v>
                </c:pt>
              </c:strCache>
            </c:strRef>
          </c:tx>
          <c:explosion val="4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0F-9D48-AB8F-0FF081FDCB6F}"/>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2-83D5-8E4D-86E4-2B1D76A72D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0F-9D48-AB8F-0FF081FDCB6F}"/>
              </c:ext>
            </c:extLst>
          </c:dPt>
          <c:cat>
            <c:strRef>
              <c:f>Sheet1!$A$2:$A$3</c:f>
              <c:strCache>
                <c:ptCount val="2"/>
                <c:pt idx="0">
                  <c:v>Unexplained</c:v>
                </c:pt>
                <c:pt idx="1">
                  <c:v>Semantic Fluency [β=.312, p=.013]</c:v>
                </c:pt>
              </c:strCache>
            </c:strRef>
          </c:cat>
          <c:val>
            <c:numRef>
              <c:f>Sheet1!$B$2:$B$3</c:f>
              <c:numCache>
                <c:formatCode>General</c:formatCode>
                <c:ptCount val="2"/>
                <c:pt idx="0">
                  <c:v>82</c:v>
                </c:pt>
                <c:pt idx="1">
                  <c:v>9</c:v>
                </c:pt>
              </c:numCache>
            </c:numRef>
          </c:val>
          <c:extLst>
            <c:ext xmlns:c16="http://schemas.microsoft.com/office/drawing/2014/chart" uri="{C3380CC4-5D6E-409C-BE32-E72D297353CC}">
              <c16:uniqueId val="{00000000-83D5-8E4D-86E4-2B1D76A72D43}"/>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egendEntry>
        <c:idx val="1"/>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24298391905638056"/>
          <c:y val="0.85165137073341324"/>
          <c:w val="0.50911544003721643"/>
          <c:h val="0.1300712243126904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latin typeface="Arial" panose="020B0604020202020204" pitchFamily="34" charset="0"/>
                <a:cs typeface="Arial" panose="020B0604020202020204" pitchFamily="34" charset="0"/>
              </a:rPr>
              <a:t>Traditional Tasks</a:t>
            </a:r>
            <a:r>
              <a:rPr lang="en-US" baseline="0" dirty="0">
                <a:solidFill>
                  <a:schemeClr val="tx1"/>
                </a:solidFill>
                <a:latin typeface="Arial" panose="020B0604020202020204" pitchFamily="34" charset="0"/>
                <a:cs typeface="Arial" panose="020B0604020202020204" pitchFamily="34" charset="0"/>
              </a:rPr>
              <a:t> and DRS-2 Total Scores</a:t>
            </a:r>
            <a:endParaRPr lang="en-US"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915"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6546271780837491E-2"/>
          <c:y val="0.13398463620272699"/>
          <c:w val="0.87242288036527083"/>
          <c:h val="0.67959178190267922"/>
        </c:manualLayout>
      </c:layout>
      <c:ofPieChart>
        <c:ofPieType val="bar"/>
        <c:varyColors val="1"/>
        <c:ser>
          <c:idx val="0"/>
          <c:order val="0"/>
          <c:tx>
            <c:strRef>
              <c:f>Sheet1!$B$1</c:f>
              <c:strCache>
                <c:ptCount val="1"/>
                <c:pt idx="0">
                  <c:v>Sales</c:v>
                </c:pt>
              </c:strCache>
            </c:strRef>
          </c:tx>
          <c:explosion val="55"/>
          <c:dPt>
            <c:idx val="0"/>
            <c:bubble3D val="0"/>
            <c:spPr>
              <a:solidFill>
                <a:schemeClr val="accent1"/>
              </a:solidFill>
              <a:ln w="19050">
                <a:solidFill>
                  <a:schemeClr val="lt1"/>
                </a:solidFill>
              </a:ln>
              <a:effectLst/>
            </c:spPr>
            <c:extLst>
              <c:ext xmlns:c16="http://schemas.microsoft.com/office/drawing/2014/chart" uri="{C3380CC4-5D6E-409C-BE32-E72D297353CC}">
                <c16:uniqueId val="{00000006-93E7-0347-A91B-B014B5DF97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F3-B848-8E94-861B1BEFF46D}"/>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93E7-0347-A91B-B014B5DF97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DF3-B848-8E94-861B1BEFF46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DF3-B848-8E94-861B1BEFF46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DF3-B848-8E94-861B1BEFF46D}"/>
              </c:ext>
            </c:extLst>
          </c:dPt>
          <c:dPt>
            <c:idx val="6"/>
            <c:bubble3D val="0"/>
            <c:spPr>
              <a:solidFill>
                <a:schemeClr val="accent3"/>
              </a:solidFill>
              <a:ln w="19050">
                <a:solidFill>
                  <a:schemeClr val="lt1"/>
                </a:solidFill>
              </a:ln>
              <a:effectLst/>
            </c:spPr>
            <c:extLst>
              <c:ext xmlns:c16="http://schemas.microsoft.com/office/drawing/2014/chart" uri="{C3380CC4-5D6E-409C-BE32-E72D297353CC}">
                <c16:uniqueId val="{00000003-93E7-0347-A91B-B014B5DF97A7}"/>
              </c:ext>
            </c:extLst>
          </c:dPt>
          <c:cat>
            <c:strRef>
              <c:f>Sheet1!$A$2:$A$7</c:f>
              <c:strCache>
                <c:ptCount val="6"/>
                <c:pt idx="0">
                  <c:v>Unexplained</c:v>
                </c:pt>
                <c:pt idx="2">
                  <c:v>Attention/Working Memory [β=.036, p=.790]</c:v>
                </c:pt>
                <c:pt idx="3">
                  <c:v>Language [β=.102, p=.418]</c:v>
                </c:pt>
                <c:pt idx="4">
                  <c:v>Memory [β=.254, p=.051]</c:v>
                </c:pt>
                <c:pt idx="5">
                  <c:v>Executive Function [𝛽=.211, p=.001]</c:v>
                </c:pt>
              </c:strCache>
            </c:strRef>
          </c:cat>
          <c:val>
            <c:numRef>
              <c:f>Sheet1!$B$2:$B$7</c:f>
              <c:numCache>
                <c:formatCode>General</c:formatCode>
                <c:ptCount val="6"/>
                <c:pt idx="0">
                  <c:v>74</c:v>
                </c:pt>
                <c:pt idx="2">
                  <c:v>0.1</c:v>
                </c:pt>
                <c:pt idx="3">
                  <c:v>1.04</c:v>
                </c:pt>
                <c:pt idx="4">
                  <c:v>6.45</c:v>
                </c:pt>
                <c:pt idx="5">
                  <c:v>4.45</c:v>
                </c:pt>
              </c:numCache>
            </c:numRef>
          </c:val>
          <c:extLst>
            <c:ext xmlns:c16="http://schemas.microsoft.com/office/drawing/2014/chart" uri="{C3380CC4-5D6E-409C-BE32-E72D297353CC}">
              <c16:uniqueId val="{00000000-93E7-0347-A91B-B014B5DF97A7}"/>
            </c:ext>
          </c:extLst>
        </c:ser>
        <c:dLbls>
          <c:showLegendKey val="0"/>
          <c:showVal val="0"/>
          <c:showCatName val="0"/>
          <c:showSerName val="0"/>
          <c:showPercent val="0"/>
          <c:showBubbleSize val="0"/>
          <c:showLeaderLines val="1"/>
        </c:dLbls>
        <c:gapWidth val="100"/>
        <c:splitType val="pos"/>
        <c:splitPos val="4"/>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egendEntry>
        <c:idx val="1"/>
        <c:delete val="1"/>
      </c:legendEntry>
      <c:legendEntry>
        <c:idx val="5"/>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14710499620127729"/>
          <c:y val="0.75918885633806266"/>
          <c:w val="0.7030850017525434"/>
          <c:h val="0.24081099868028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1/13/21</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6C2670-3342-473C-969D-FDFF399F20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51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8792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27192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7"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2"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94605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56738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7901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76751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2"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1/13/21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56505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1/13/21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83361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1/13/21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27921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2"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54283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2"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70958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1/13/21</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3359141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tiff"/><Relationship Id="rId13"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4.tiff"/><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tiff"/><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jpeg"/><Relationship Id="rId4" Type="http://schemas.microsoft.com/office/2007/relationships/hdphoto" Target="../media/hdphoto1.wdp"/><Relationship Id="rId9" Type="http://schemas.openxmlformats.org/officeDocument/2006/relationships/image" Target="../media/image6.tiff"/><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D70370-E93F-4514-A27C-F3366B01BF17}"/>
              </a:ext>
            </a:extLst>
          </p:cNvPr>
          <p:cNvSpPr/>
          <p:nvPr/>
        </p:nvSpPr>
        <p:spPr>
          <a:xfrm>
            <a:off x="20090826" y="19984022"/>
            <a:ext cx="28583084" cy="12318534"/>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78733BE-059C-47B7-9415-5ADF2F3024F1}"/>
              </a:ext>
            </a:extLst>
          </p:cNvPr>
          <p:cNvSpPr/>
          <p:nvPr/>
        </p:nvSpPr>
        <p:spPr>
          <a:xfrm>
            <a:off x="822959" y="6440556"/>
            <a:ext cx="18655105" cy="258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640080" rIns="365760" rtlCol="0" anchor="t" anchorCtr="0"/>
          <a:lstStyle/>
          <a:p>
            <a:pPr>
              <a:spcAft>
                <a:spcPts val="1200"/>
              </a:spcAft>
            </a:pPr>
            <a:r>
              <a:rPr lang="en-US" sz="4200" b="1" dirty="0">
                <a:solidFill>
                  <a:prstClr val="black"/>
                </a:solidFill>
                <a:latin typeface="Arial" panose="020B0604020202020204" pitchFamily="34" charset="0"/>
                <a:cs typeface="Arial" panose="020B0604020202020204" pitchFamily="34" charset="0"/>
              </a:rPr>
              <a:t>INTRODUCTION</a:t>
            </a:r>
          </a:p>
          <a:p>
            <a:pPr>
              <a:spcAft>
                <a:spcPts val="1200"/>
              </a:spcAft>
            </a:pPr>
            <a:endParaRPr lang="en-US" sz="2500" b="1" dirty="0">
              <a:solidFill>
                <a:prstClr val="black"/>
              </a:solidFill>
              <a:latin typeface="Arial" panose="020B0604020202020204" pitchFamily="34" charset="0"/>
              <a:cs typeface="Arial" panose="020B0604020202020204" pitchFamily="34" charset="0"/>
            </a:endParaRPr>
          </a:p>
          <a:p>
            <a:pPr>
              <a:spcAft>
                <a:spcPts val="3600"/>
              </a:spcAft>
            </a:pPr>
            <a:endParaRPr lang="en-US" sz="3600" b="1" dirty="0">
              <a:solidFill>
                <a:prstClr val="black"/>
              </a:solidFill>
              <a:latin typeface="Arial" panose="020B0604020202020204" pitchFamily="34" charset="0"/>
              <a:cs typeface="Arial" panose="020B0604020202020204" pitchFamily="34" charset="0"/>
            </a:endParaRPr>
          </a:p>
          <a:p>
            <a:pPr>
              <a:spcAft>
                <a:spcPts val="3600"/>
              </a:spcAft>
            </a:pPr>
            <a:endParaRPr lang="en-US" sz="2500" b="1" dirty="0">
              <a:solidFill>
                <a:prstClr val="black"/>
              </a:solidFill>
              <a:latin typeface="Arial" panose="020B0604020202020204" pitchFamily="34" charset="0"/>
              <a:cs typeface="Arial" panose="020B0604020202020204" pitchFamily="34" charset="0"/>
            </a:endParaRPr>
          </a:p>
          <a:p>
            <a:pPr>
              <a:spcAft>
                <a:spcPts val="3600"/>
              </a:spcAft>
            </a:pPr>
            <a:endParaRPr lang="en-US" sz="2500" b="1" dirty="0">
              <a:solidFill>
                <a:prstClr val="black"/>
              </a:solidFill>
              <a:latin typeface="Arial" panose="020B0604020202020204" pitchFamily="34" charset="0"/>
              <a:cs typeface="Arial" panose="020B0604020202020204" pitchFamily="34" charset="0"/>
            </a:endParaRPr>
          </a:p>
          <a:p>
            <a:pPr>
              <a:spcAft>
                <a:spcPts val="3600"/>
              </a:spcAft>
            </a:pPr>
            <a:endParaRPr lang="en-US" sz="900" b="1" dirty="0">
              <a:solidFill>
                <a:prstClr val="black"/>
              </a:solidFill>
              <a:latin typeface="Arial" panose="020B0604020202020204" pitchFamily="34" charset="0"/>
              <a:cs typeface="Arial" panose="020B0604020202020204" pitchFamily="34" charset="0"/>
            </a:endParaRPr>
          </a:p>
          <a:p>
            <a:pPr>
              <a:spcAft>
                <a:spcPts val="3600"/>
              </a:spcAft>
            </a:pPr>
            <a:endParaRPr lang="en-US" sz="900" b="1" dirty="0">
              <a:solidFill>
                <a:prstClr val="black"/>
              </a:solidFill>
              <a:latin typeface="Arial" panose="020B0604020202020204" pitchFamily="34" charset="0"/>
              <a:cs typeface="Arial" panose="020B0604020202020204" pitchFamily="34" charset="0"/>
            </a:endParaRPr>
          </a:p>
          <a:p>
            <a:pPr>
              <a:spcAft>
                <a:spcPts val="1200"/>
              </a:spcAft>
            </a:pPr>
            <a:r>
              <a:rPr lang="en-US" sz="4200" b="1" dirty="0">
                <a:solidFill>
                  <a:prstClr val="black"/>
                </a:solidFill>
                <a:latin typeface="Arial" panose="020B0604020202020204" pitchFamily="34" charset="0"/>
                <a:cs typeface="Arial" panose="020B0604020202020204" pitchFamily="34" charset="0"/>
              </a:rPr>
              <a:t>METHOD</a:t>
            </a:r>
          </a:p>
          <a:p>
            <a:pPr>
              <a:spcAft>
                <a:spcPts val="2400"/>
              </a:spcAft>
            </a:pPr>
            <a:endParaRPr lang="en-US" sz="4800" b="1" dirty="0">
              <a:solidFill>
                <a:prstClr val="black"/>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21207532" y="21031876"/>
            <a:ext cx="26112668" cy="9625463"/>
          </a:xfrm>
        </p:spPr>
        <p:txBody>
          <a:bodyPr anchor="ctr">
            <a:noAutofit/>
          </a:bodyPr>
          <a:lstStyle/>
          <a:p>
            <a:pPr>
              <a:lnSpc>
                <a:spcPct val="100000"/>
              </a:lnSpc>
            </a:pPr>
            <a: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t>Novel measures from the NIH-EXAMINER </a:t>
            </a:r>
            <a:r>
              <a:rPr lang="en-US" sz="7200" dirty="0">
                <a:solidFill>
                  <a:schemeClr val="bg1"/>
                </a:solidFill>
                <a:latin typeface="Arial Black" panose="020B0604020202020204" pitchFamily="34" charset="0"/>
                <a:ea typeface="Roboto" panose="02000000000000000000" pitchFamily="2" charset="0"/>
                <a:cs typeface="Arial Black" panose="020B0604020202020204" pitchFamily="34" charset="0"/>
              </a:rPr>
              <a:t>are not uniquely associated with global cognition </a:t>
            </a:r>
            <a: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t>in PD as indexed by the DRS-2. </a:t>
            </a:r>
            <a:b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br>
            <a:b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t>Rather, </a:t>
            </a:r>
            <a:r>
              <a:rPr lang="en-US" sz="7200" dirty="0">
                <a:solidFill>
                  <a:schemeClr val="bg1"/>
                </a:solidFill>
                <a:latin typeface="Arial Black" panose="020B0604020202020204" pitchFamily="34" charset="0"/>
                <a:ea typeface="Roboto" panose="02000000000000000000" pitchFamily="2" charset="0"/>
                <a:cs typeface="Arial Black" panose="020B0604020202020204" pitchFamily="34" charset="0"/>
              </a:rPr>
              <a:t>traditional measures of </a:t>
            </a:r>
            <a:r>
              <a:rPr lang="en-US" sz="7200" dirty="0" err="1">
                <a:solidFill>
                  <a:schemeClr val="bg1"/>
                </a:solidFill>
                <a:latin typeface="Arial Black" panose="020B0604020202020204" pitchFamily="34" charset="0"/>
                <a:ea typeface="Roboto" panose="02000000000000000000" pitchFamily="2" charset="0"/>
                <a:cs typeface="Arial Black" panose="020B0604020202020204" pitchFamily="34" charset="0"/>
              </a:rPr>
              <a:t>fronto</a:t>
            </a:r>
            <a:r>
              <a:rPr lang="en-US" sz="7200" dirty="0">
                <a:solidFill>
                  <a:schemeClr val="bg1"/>
                </a:solidFill>
                <a:latin typeface="Arial Black" panose="020B0604020202020204" pitchFamily="34" charset="0"/>
                <a:ea typeface="Roboto" panose="02000000000000000000" pitchFamily="2" charset="0"/>
                <a:cs typeface="Arial Black" panose="020B0604020202020204" pitchFamily="34" charset="0"/>
              </a:rPr>
              <a:t>-executive function</a:t>
            </a:r>
            <a:r>
              <a:rPr lang="en-US" sz="7200" b="1" dirty="0">
                <a:solidFill>
                  <a:schemeClr val="bg1"/>
                </a:solidFill>
                <a:latin typeface="Arial Black" panose="020B0604020202020204" pitchFamily="34" charset="0"/>
                <a:ea typeface="Roboto" panose="02000000000000000000" pitchFamily="2" charset="0"/>
                <a:cs typeface="Arial Black" panose="020B0604020202020204" pitchFamily="34" charset="0"/>
              </a:rPr>
              <a:t> are more sensitive </a:t>
            </a:r>
            <a: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t>to subtle impairments in global cognition.</a:t>
            </a:r>
            <a:b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br>
            <a:b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t>Findings underscore the </a:t>
            </a:r>
            <a:r>
              <a:rPr lang="en-US" sz="7200" b="1" dirty="0">
                <a:solidFill>
                  <a:schemeClr val="bg1"/>
                </a:solidFill>
                <a:latin typeface="Arial Black" panose="020B0604020202020204" pitchFamily="34" charset="0"/>
                <a:ea typeface="Roboto" panose="02000000000000000000" pitchFamily="2" charset="0"/>
                <a:cs typeface="Arial Black" panose="020B0604020202020204" pitchFamily="34" charset="0"/>
              </a:rPr>
              <a:t>importance of test selection in patient-specific populations</a:t>
            </a:r>
            <a: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t>, such as PD. </a:t>
            </a:r>
          </a:p>
        </p:txBody>
      </p:sp>
      <p:sp>
        <p:nvSpPr>
          <p:cNvPr id="2" name="Rectangle 1">
            <a:extLst>
              <a:ext uri="{FF2B5EF4-FFF2-40B4-BE49-F238E27FC236}">
                <a16:creationId xmlns:a16="http://schemas.microsoft.com/office/drawing/2014/main" id="{B0C5B857-0E51-4898-BAEF-B471D5E63813}"/>
              </a:ext>
            </a:extLst>
          </p:cNvPr>
          <p:cNvSpPr/>
          <p:nvPr/>
        </p:nvSpPr>
        <p:spPr>
          <a:xfrm>
            <a:off x="34808437" y="6428624"/>
            <a:ext cx="13790768" cy="12934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640080" rIns="365760" rtlCol="0" anchor="t" anchorCtr="0"/>
          <a:lstStyle/>
          <a:p>
            <a:r>
              <a:rPr lang="en-US" sz="4200" b="1" dirty="0">
                <a:solidFill>
                  <a:prstClr val="black"/>
                </a:solidFill>
                <a:latin typeface="Arial" panose="020B0604020202020204" pitchFamily="34" charset="0"/>
                <a:cs typeface="Arial" panose="020B0604020202020204" pitchFamily="34" charset="0"/>
              </a:rPr>
              <a:t>RESULTS</a:t>
            </a:r>
          </a:p>
          <a:p>
            <a:endParaRPr lang="en-US" sz="2400" b="1" dirty="0">
              <a:solidFill>
                <a:prstClr val="black"/>
              </a:solidFill>
              <a:latin typeface="Arial" panose="020B0604020202020204" pitchFamily="34" charset="0"/>
              <a:cs typeface="Arial" panose="020B0604020202020204" pitchFamily="34" charset="0"/>
            </a:endParaRPr>
          </a:p>
          <a:p>
            <a:endParaRPr lang="en-US" sz="2400" b="1" dirty="0">
              <a:solidFill>
                <a:prstClr val="black"/>
              </a:solidFill>
              <a:latin typeface="Arial" panose="020B0604020202020204" pitchFamily="34" charset="0"/>
              <a:cs typeface="Arial" panose="020B0604020202020204" pitchFamily="34" charset="0"/>
            </a:endParaRPr>
          </a:p>
          <a:p>
            <a:endParaRPr lang="en-US" sz="2400" b="1" dirty="0">
              <a:solidFill>
                <a:prstClr val="black"/>
              </a:solidFill>
              <a:latin typeface="Arial" panose="020B0604020202020204" pitchFamily="34" charset="0"/>
              <a:cs typeface="Arial" panose="020B0604020202020204" pitchFamily="34" charset="0"/>
            </a:endParaRPr>
          </a:p>
          <a:p>
            <a:endParaRPr lang="en-US" sz="2400" b="1" dirty="0">
              <a:solidFill>
                <a:prstClr val="black"/>
              </a:solidFill>
              <a:latin typeface="Arial" panose="020B0604020202020204" pitchFamily="34" charset="0"/>
              <a:cs typeface="Arial" panose="020B0604020202020204" pitchFamily="34" charset="0"/>
            </a:endParaRPr>
          </a:p>
          <a:p>
            <a:endParaRPr lang="en-US" sz="4800" b="1" dirty="0">
              <a:solidFill>
                <a:prstClr val="black"/>
              </a:solidFill>
              <a:latin typeface="Arial" panose="020B0604020202020204" pitchFamily="34" charset="0"/>
              <a:cs typeface="Arial" panose="020B0604020202020204" pitchFamily="34" charset="0"/>
            </a:endParaRPr>
          </a:p>
          <a:p>
            <a:endParaRPr lang="en-US" sz="4800" b="1" dirty="0">
              <a:solidFill>
                <a:prstClr val="black"/>
              </a:solidFill>
              <a:latin typeface="Arial" panose="020B0604020202020204" pitchFamily="34" charset="0"/>
              <a:cs typeface="Arial" panose="020B0604020202020204" pitchFamily="34" charset="0"/>
            </a:endParaRPr>
          </a:p>
          <a:p>
            <a:endParaRPr lang="en-US" sz="4800" b="1" dirty="0">
              <a:solidFill>
                <a:prstClr val="black"/>
              </a:solidFill>
              <a:latin typeface="Arial" panose="020B0604020202020204" pitchFamily="34" charset="0"/>
              <a:cs typeface="Arial" panose="020B0604020202020204" pitchFamily="34" charset="0"/>
            </a:endParaRPr>
          </a:p>
          <a:p>
            <a:endParaRPr lang="en-US" sz="4800" b="1" dirty="0">
              <a:solidFill>
                <a:prstClr val="black"/>
              </a:solidFill>
              <a:latin typeface="Arial" panose="020B0604020202020204" pitchFamily="34" charset="0"/>
              <a:cs typeface="Arial" panose="020B0604020202020204" pitchFamily="34" charset="0"/>
            </a:endParaRPr>
          </a:p>
          <a:p>
            <a:endParaRPr lang="en-US" sz="2400" b="1" dirty="0">
              <a:solidFill>
                <a:prstClr val="black"/>
              </a:solidFill>
              <a:latin typeface="Arial" panose="020B0604020202020204" pitchFamily="34" charset="0"/>
              <a:cs typeface="Arial" panose="020B0604020202020204" pitchFamily="34" charset="0"/>
            </a:endParaRPr>
          </a:p>
          <a:p>
            <a:endParaRPr lang="en-US" sz="2400" b="1" dirty="0">
              <a:solidFill>
                <a:prstClr val="black"/>
              </a:solidFill>
              <a:latin typeface="Arial" panose="020B0604020202020204" pitchFamily="34" charset="0"/>
              <a:cs typeface="Arial" panose="020B0604020202020204" pitchFamily="34" charset="0"/>
            </a:endParaRPr>
          </a:p>
          <a:p>
            <a:r>
              <a:rPr lang="en-US" sz="4200" b="1" dirty="0">
                <a:solidFill>
                  <a:prstClr val="black"/>
                </a:solidFill>
                <a:latin typeface="Arial" panose="020B0604020202020204" pitchFamily="34" charset="0"/>
                <a:cs typeface="Arial" panose="020B0604020202020204" pitchFamily="34" charset="0"/>
              </a:rPr>
              <a:t>DISCUSSION</a:t>
            </a:r>
          </a:p>
        </p:txBody>
      </p:sp>
      <p:sp>
        <p:nvSpPr>
          <p:cNvPr id="18" name="Rectangle 17">
            <a:extLst>
              <a:ext uri="{FF2B5EF4-FFF2-40B4-BE49-F238E27FC236}">
                <a16:creationId xmlns:a16="http://schemas.microsoft.com/office/drawing/2014/main" id="{678733BE-059C-47B7-9415-5ADF2F3024F1}"/>
              </a:ext>
            </a:extLst>
          </p:cNvPr>
          <p:cNvSpPr/>
          <p:nvPr/>
        </p:nvSpPr>
        <p:spPr>
          <a:xfrm>
            <a:off x="0" y="0"/>
            <a:ext cx="49377600" cy="580760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latin typeface="Arial" panose="020B0604020202020204" pitchFamily="34" charset="0"/>
                <a:cs typeface="Arial" panose="020B0604020202020204" pitchFamily="34" charset="0"/>
              </a:rPr>
              <a:t>Stacking Up Against Tradition: Computerized Tests of Executive Function </a:t>
            </a:r>
          </a:p>
          <a:p>
            <a:pPr algn="ctr"/>
            <a:r>
              <a:rPr lang="en-US" sz="8800" b="1" dirty="0">
                <a:solidFill>
                  <a:schemeClr val="bg1"/>
                </a:solidFill>
                <a:latin typeface="Arial" panose="020B0604020202020204" pitchFamily="34" charset="0"/>
                <a:cs typeface="Arial" panose="020B0604020202020204" pitchFamily="34" charset="0"/>
              </a:rPr>
              <a:t>on Global Cognitive Status in Parkinson’s Disease</a:t>
            </a:r>
          </a:p>
          <a:p>
            <a:pPr algn="ctr"/>
            <a:endParaRPr lang="en-US" sz="1400" b="1" dirty="0">
              <a:solidFill>
                <a:schemeClr val="bg1"/>
              </a:solidFill>
              <a:latin typeface="Arial" panose="020B0604020202020204" pitchFamily="34" charset="0"/>
              <a:cs typeface="Arial" panose="020B0604020202020204" pitchFamily="34" charset="0"/>
            </a:endParaRPr>
          </a:p>
          <a:p>
            <a:pPr algn="ctr"/>
            <a:r>
              <a:rPr lang="en-US" sz="4800" dirty="0">
                <a:solidFill>
                  <a:schemeClr val="bg1"/>
                </a:solidFill>
                <a:latin typeface="Arial" panose="020B0604020202020204" pitchFamily="34" charset="0"/>
                <a:cs typeface="Arial" panose="020B0604020202020204" pitchFamily="34" charset="0"/>
              </a:rPr>
              <a:t>Francesca V. Lopez</a:t>
            </a:r>
            <a:r>
              <a:rPr lang="en-US" sz="4800" baseline="30000" dirty="0">
                <a:solidFill>
                  <a:schemeClr val="bg1"/>
                </a:solidFill>
                <a:latin typeface="Arial" panose="020B0604020202020204" pitchFamily="34" charset="0"/>
                <a:cs typeface="Arial" panose="020B0604020202020204" pitchFamily="34" charset="0"/>
              </a:rPr>
              <a:t>1</a:t>
            </a:r>
            <a:r>
              <a:rPr lang="en-US" sz="4800" dirty="0">
                <a:solidFill>
                  <a:schemeClr val="bg1"/>
                </a:solidFill>
                <a:latin typeface="Arial" panose="020B0604020202020204" pitchFamily="34" charset="0"/>
                <a:cs typeface="Arial" panose="020B0604020202020204" pitchFamily="34" charset="0"/>
              </a:rPr>
              <a:t>, Lauren Kenney</a:t>
            </a:r>
            <a:r>
              <a:rPr lang="en-US" sz="4800" baseline="30000" dirty="0">
                <a:solidFill>
                  <a:schemeClr val="bg1"/>
                </a:solidFill>
                <a:latin typeface="Arial" panose="020B0604020202020204" pitchFamily="34" charset="0"/>
                <a:cs typeface="Arial" panose="020B0604020202020204" pitchFamily="34" charset="0"/>
              </a:rPr>
              <a:t>1</a:t>
            </a:r>
            <a:r>
              <a:rPr lang="en-US" sz="4800" dirty="0">
                <a:solidFill>
                  <a:schemeClr val="bg1"/>
                </a:solidFill>
                <a:latin typeface="Arial" panose="020B0604020202020204" pitchFamily="34" charset="0"/>
                <a:cs typeface="Arial" panose="020B0604020202020204" pitchFamily="34" charset="0"/>
              </a:rPr>
              <a:t>, Erin Trifilio</a:t>
            </a:r>
            <a:r>
              <a:rPr lang="en-US" sz="4800" baseline="30000" dirty="0">
                <a:solidFill>
                  <a:schemeClr val="bg1"/>
                </a:solidFill>
                <a:latin typeface="Arial" panose="020B0604020202020204" pitchFamily="34" charset="0"/>
                <a:cs typeface="Arial" panose="020B0604020202020204" pitchFamily="34" charset="0"/>
              </a:rPr>
              <a:t>1</a:t>
            </a:r>
            <a:r>
              <a:rPr lang="en-US" sz="4800" dirty="0">
                <a:solidFill>
                  <a:schemeClr val="bg1"/>
                </a:solidFill>
                <a:latin typeface="Arial" panose="020B0604020202020204" pitchFamily="34" charset="0"/>
                <a:cs typeface="Arial" panose="020B0604020202020204" pitchFamily="34" charset="0"/>
              </a:rPr>
              <a:t>, Adrianna Ratajska</a:t>
            </a:r>
            <a:r>
              <a:rPr lang="en-US" sz="4800" baseline="30000" dirty="0">
                <a:solidFill>
                  <a:schemeClr val="bg1"/>
                </a:solidFill>
                <a:latin typeface="Arial" panose="020B0604020202020204" pitchFamily="34" charset="0"/>
                <a:cs typeface="Arial" panose="020B0604020202020204" pitchFamily="34" charset="0"/>
              </a:rPr>
              <a:t>1</a:t>
            </a:r>
            <a:r>
              <a:rPr lang="en-US" sz="4800" dirty="0">
                <a:solidFill>
                  <a:schemeClr val="bg1"/>
                </a:solidFill>
                <a:latin typeface="Arial" panose="020B0604020202020204" pitchFamily="34" charset="0"/>
                <a:cs typeface="Arial" panose="020B0604020202020204" pitchFamily="34" charset="0"/>
              </a:rPr>
              <a:t>, Caroline Altaras</a:t>
            </a:r>
            <a:r>
              <a:rPr lang="en-US" sz="4800" baseline="30000" dirty="0">
                <a:solidFill>
                  <a:schemeClr val="bg1"/>
                </a:solidFill>
                <a:latin typeface="Arial" panose="020B0604020202020204" pitchFamily="34" charset="0"/>
                <a:cs typeface="Arial" panose="020B0604020202020204" pitchFamily="34" charset="0"/>
              </a:rPr>
              <a:t>1</a:t>
            </a:r>
            <a:r>
              <a:rPr lang="en-US" sz="4800" dirty="0">
                <a:solidFill>
                  <a:schemeClr val="bg1"/>
                </a:solidFill>
                <a:latin typeface="Arial" panose="020B0604020202020204" pitchFamily="34" charset="0"/>
                <a:cs typeface="Arial" panose="020B0604020202020204" pitchFamily="34" charset="0"/>
              </a:rPr>
              <a:t>, ‪Charles Jacobson</a:t>
            </a:r>
            <a:r>
              <a:rPr lang="en-US" sz="4800" baseline="30000" dirty="0">
                <a:solidFill>
                  <a:schemeClr val="bg1"/>
                </a:solidFill>
                <a:latin typeface="Arial" panose="020B0604020202020204" pitchFamily="34" charset="0"/>
                <a:cs typeface="Arial" panose="020B0604020202020204" pitchFamily="34" charset="0"/>
              </a:rPr>
              <a:t>2</a:t>
            </a:r>
            <a:r>
              <a:rPr lang="en-US" sz="4800" dirty="0">
                <a:solidFill>
                  <a:schemeClr val="bg1"/>
                </a:solidFill>
                <a:latin typeface="Arial" panose="020B0604020202020204" pitchFamily="34" charset="0"/>
                <a:cs typeface="Arial" panose="020B0604020202020204" pitchFamily="34" charset="0"/>
              </a:rPr>
              <a:t>, &amp; Dawn Bowers</a:t>
            </a:r>
            <a:r>
              <a:rPr lang="en-US" sz="4800" baseline="30000" dirty="0">
                <a:solidFill>
                  <a:schemeClr val="bg1"/>
                </a:solidFill>
                <a:latin typeface="Arial" panose="020B0604020202020204" pitchFamily="34" charset="0"/>
                <a:cs typeface="Arial" panose="020B0604020202020204" pitchFamily="34" charset="0"/>
              </a:rPr>
              <a:t>1</a:t>
            </a:r>
          </a:p>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baseline="30000" dirty="0">
                <a:solidFill>
                  <a:schemeClr val="bg1"/>
                </a:solidFill>
                <a:latin typeface="Arial" panose="020B0604020202020204" pitchFamily="34" charset="0"/>
                <a:cs typeface="Arial" panose="020B0604020202020204" pitchFamily="34" charset="0"/>
              </a:rPr>
              <a:t>1</a:t>
            </a:r>
            <a:r>
              <a:rPr lang="en-US" sz="4000" dirty="0">
                <a:solidFill>
                  <a:schemeClr val="bg1"/>
                </a:solidFill>
                <a:latin typeface="Arial" panose="020B0604020202020204" pitchFamily="34" charset="0"/>
                <a:cs typeface="Arial" panose="020B0604020202020204" pitchFamily="34" charset="0"/>
              </a:rPr>
              <a:t>Department of Clinical and Health Psychology, University of Florida</a:t>
            </a:r>
          </a:p>
          <a:p>
            <a:pPr algn="ctr"/>
            <a:r>
              <a:rPr lang="en-US" sz="4000" baseline="30000" dirty="0">
                <a:solidFill>
                  <a:schemeClr val="bg1"/>
                </a:solidFill>
                <a:latin typeface="Arial" panose="020B0604020202020204" pitchFamily="34" charset="0"/>
                <a:cs typeface="Arial" panose="020B0604020202020204" pitchFamily="34" charset="0"/>
              </a:rPr>
              <a:t>2</a:t>
            </a:r>
            <a:r>
              <a:rPr lang="en-US" sz="4000" dirty="0">
                <a:solidFill>
                  <a:schemeClr val="bg1"/>
                </a:solidFill>
                <a:latin typeface="Arial" panose="020B0604020202020204" pitchFamily="34" charset="0"/>
                <a:cs typeface="Arial" panose="020B0604020202020204" pitchFamily="34" charset="0"/>
              </a:rPr>
              <a:t>Norman </a:t>
            </a:r>
            <a:r>
              <a:rPr lang="en-US" sz="4000" dirty="0" err="1">
                <a:solidFill>
                  <a:schemeClr val="bg1"/>
                </a:solidFill>
                <a:latin typeface="Arial" panose="020B0604020202020204" pitchFamily="34" charset="0"/>
                <a:cs typeface="Arial" panose="020B0604020202020204" pitchFamily="34" charset="0"/>
              </a:rPr>
              <a:t>Fixel</a:t>
            </a:r>
            <a:r>
              <a:rPr lang="en-US" sz="4000" dirty="0">
                <a:solidFill>
                  <a:schemeClr val="bg1"/>
                </a:solidFill>
                <a:latin typeface="Arial" panose="020B0604020202020204" pitchFamily="34" charset="0"/>
                <a:cs typeface="Arial" panose="020B0604020202020204" pitchFamily="34" charset="0"/>
              </a:rPr>
              <a:t> Institute for Neurological Diseases, University of Florida</a:t>
            </a:r>
            <a:endParaRPr lang="en-US" sz="48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A18ACC9-F91B-BD47-9C1A-C88B56037E4A}"/>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15186"/>
          <a:stretch/>
        </p:blipFill>
        <p:spPr>
          <a:xfrm>
            <a:off x="1288860" y="20740012"/>
            <a:ext cx="2355920" cy="1998148"/>
          </a:xfrm>
          <a:prstGeom prst="rect">
            <a:avLst/>
          </a:prstGeom>
        </p:spPr>
      </p:pic>
      <p:pic>
        <p:nvPicPr>
          <p:cNvPr id="14" name="Picture 13">
            <a:extLst>
              <a:ext uri="{FF2B5EF4-FFF2-40B4-BE49-F238E27FC236}">
                <a16:creationId xmlns:a16="http://schemas.microsoft.com/office/drawing/2014/main" id="{08385589-5980-E44E-8CF2-89ABFF35B83B}"/>
              </a:ext>
            </a:extLst>
          </p:cNvPr>
          <p:cNvPicPr>
            <a:picLocks noChangeAspect="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b="15186"/>
          <a:stretch/>
        </p:blipFill>
        <p:spPr>
          <a:xfrm>
            <a:off x="1288860" y="13059410"/>
            <a:ext cx="2355920" cy="1998148"/>
          </a:xfrm>
          <a:prstGeom prst="rect">
            <a:avLst/>
          </a:prstGeom>
        </p:spPr>
      </p:pic>
      <p:grpSp>
        <p:nvGrpSpPr>
          <p:cNvPr id="26" name="Group 25">
            <a:extLst>
              <a:ext uri="{FF2B5EF4-FFF2-40B4-BE49-F238E27FC236}">
                <a16:creationId xmlns:a16="http://schemas.microsoft.com/office/drawing/2014/main" id="{B7BAC90A-7B63-E148-BAC4-95FA5F89953D}"/>
              </a:ext>
            </a:extLst>
          </p:cNvPr>
          <p:cNvGrpSpPr/>
          <p:nvPr/>
        </p:nvGrpSpPr>
        <p:grpSpPr>
          <a:xfrm>
            <a:off x="1205732" y="23361560"/>
            <a:ext cx="9614471" cy="8608609"/>
            <a:chOff x="8730789" y="15457562"/>
            <a:chExt cx="9614471" cy="8608609"/>
          </a:xfrm>
        </p:grpSpPr>
        <p:pic>
          <p:nvPicPr>
            <p:cNvPr id="15" name="Picture 14">
              <a:extLst>
                <a:ext uri="{FF2B5EF4-FFF2-40B4-BE49-F238E27FC236}">
                  <a16:creationId xmlns:a16="http://schemas.microsoft.com/office/drawing/2014/main" id="{0348A406-7737-F141-AD89-4383FD90B26B}"/>
                </a:ext>
              </a:extLst>
            </p:cNvPr>
            <p:cNvPicPr>
              <a:picLocks noChangeAspect="1"/>
            </p:cNvPicPr>
            <p:nvPr/>
          </p:nvPicPr>
          <p:blipFill rotWithShape="1">
            <a:blip r:embed="rId6"/>
            <a:srcRect t="6156" b="7625"/>
            <a:stretch/>
          </p:blipFill>
          <p:spPr>
            <a:xfrm>
              <a:off x="8730789" y="16644511"/>
              <a:ext cx="9614471" cy="1595233"/>
            </a:xfrm>
            <a:prstGeom prst="rect">
              <a:avLst/>
            </a:prstGeom>
          </p:spPr>
        </p:pic>
        <p:pic>
          <p:nvPicPr>
            <p:cNvPr id="17" name="Picture 16">
              <a:extLst>
                <a:ext uri="{FF2B5EF4-FFF2-40B4-BE49-F238E27FC236}">
                  <a16:creationId xmlns:a16="http://schemas.microsoft.com/office/drawing/2014/main" id="{20660D79-AA59-C943-8EAD-207601A5BBA9}"/>
                </a:ext>
              </a:extLst>
            </p:cNvPr>
            <p:cNvPicPr>
              <a:picLocks noChangeAspect="1"/>
            </p:cNvPicPr>
            <p:nvPr/>
          </p:nvPicPr>
          <p:blipFill rotWithShape="1">
            <a:blip r:embed="rId7"/>
            <a:srcRect t="15507" b="6618"/>
            <a:stretch/>
          </p:blipFill>
          <p:spPr>
            <a:xfrm>
              <a:off x="8730790" y="18758439"/>
              <a:ext cx="9465468" cy="2364609"/>
            </a:xfrm>
            <a:prstGeom prst="rect">
              <a:avLst/>
            </a:prstGeom>
          </p:spPr>
        </p:pic>
        <p:pic>
          <p:nvPicPr>
            <p:cNvPr id="19" name="Picture 18">
              <a:extLst>
                <a:ext uri="{FF2B5EF4-FFF2-40B4-BE49-F238E27FC236}">
                  <a16:creationId xmlns:a16="http://schemas.microsoft.com/office/drawing/2014/main" id="{FC3CE251-3CB5-DA4E-9939-51165C254041}"/>
                </a:ext>
              </a:extLst>
            </p:cNvPr>
            <p:cNvPicPr>
              <a:picLocks noChangeAspect="1"/>
            </p:cNvPicPr>
            <p:nvPr/>
          </p:nvPicPr>
          <p:blipFill rotWithShape="1">
            <a:blip r:embed="rId8"/>
            <a:srcRect t="3408" b="6497"/>
            <a:stretch/>
          </p:blipFill>
          <p:spPr>
            <a:xfrm>
              <a:off x="8730791" y="21701562"/>
              <a:ext cx="9465467" cy="2364609"/>
            </a:xfrm>
            <a:prstGeom prst="rect">
              <a:avLst/>
            </a:prstGeom>
          </p:spPr>
        </p:pic>
        <p:sp>
          <p:nvSpPr>
            <p:cNvPr id="22" name="TextBox 21">
              <a:extLst>
                <a:ext uri="{FF2B5EF4-FFF2-40B4-BE49-F238E27FC236}">
                  <a16:creationId xmlns:a16="http://schemas.microsoft.com/office/drawing/2014/main" id="{13868DF9-0612-C547-9B3D-599F8693F46B}"/>
                </a:ext>
              </a:extLst>
            </p:cNvPr>
            <p:cNvSpPr txBox="1"/>
            <p:nvPr/>
          </p:nvSpPr>
          <p:spPr>
            <a:xfrm>
              <a:off x="8730791" y="15457562"/>
              <a:ext cx="5815479" cy="553998"/>
            </a:xfrm>
            <a:prstGeom prst="rect">
              <a:avLst/>
            </a:prstGeom>
            <a:noFill/>
          </p:spPr>
          <p:txBody>
            <a:bodyPr wrap="square" rtlCol="0">
              <a:spAutoFit/>
            </a:bodyPr>
            <a:lstStyle/>
            <a:p>
              <a:r>
                <a:rPr lang="en-US" sz="3000" b="1" u="sng" dirty="0">
                  <a:latin typeface="Arial" panose="020B0604020202020204" pitchFamily="34" charset="0"/>
                  <a:cs typeface="Arial" panose="020B0604020202020204" pitchFamily="34" charset="0"/>
                </a:rPr>
                <a:t>Working Memory Factor</a:t>
              </a:r>
            </a:p>
          </p:txBody>
        </p:sp>
        <p:sp>
          <p:nvSpPr>
            <p:cNvPr id="29" name="TextBox 28">
              <a:extLst>
                <a:ext uri="{FF2B5EF4-FFF2-40B4-BE49-F238E27FC236}">
                  <a16:creationId xmlns:a16="http://schemas.microsoft.com/office/drawing/2014/main" id="{F359293F-92D4-FF4B-905B-0806DCCD36F8}"/>
                </a:ext>
              </a:extLst>
            </p:cNvPr>
            <p:cNvSpPr txBox="1"/>
            <p:nvPr/>
          </p:nvSpPr>
          <p:spPr>
            <a:xfrm>
              <a:off x="8751155" y="16180013"/>
              <a:ext cx="9445103" cy="477054"/>
            </a:xfrm>
            <a:prstGeom prst="rect">
              <a:avLst/>
            </a:prstGeom>
            <a:noFill/>
          </p:spPr>
          <p:txBody>
            <a:bodyPr wrap="square" rtlCol="0">
              <a:spAutoFit/>
            </a:bodyPr>
            <a:lstStyle/>
            <a:p>
              <a:pPr algn="ctr"/>
              <a:r>
                <a:rPr lang="en-US" sz="2500" i="1" u="sng" dirty="0">
                  <a:latin typeface="Arial" panose="020B0604020202020204" pitchFamily="34" charset="0"/>
                  <a:cs typeface="Arial" panose="020B0604020202020204" pitchFamily="34" charset="0"/>
                </a:rPr>
                <a:t>Dot Counting (Verbal)</a:t>
              </a:r>
            </a:p>
          </p:txBody>
        </p:sp>
        <p:sp>
          <p:nvSpPr>
            <p:cNvPr id="30" name="TextBox 29">
              <a:extLst>
                <a:ext uri="{FF2B5EF4-FFF2-40B4-BE49-F238E27FC236}">
                  <a16:creationId xmlns:a16="http://schemas.microsoft.com/office/drawing/2014/main" id="{4AD9B648-142A-7040-9A06-2562D200FF55}"/>
                </a:ext>
              </a:extLst>
            </p:cNvPr>
            <p:cNvSpPr txBox="1"/>
            <p:nvPr/>
          </p:nvSpPr>
          <p:spPr>
            <a:xfrm>
              <a:off x="8751155" y="18289023"/>
              <a:ext cx="9445103" cy="477054"/>
            </a:xfrm>
            <a:prstGeom prst="rect">
              <a:avLst/>
            </a:prstGeom>
            <a:noFill/>
          </p:spPr>
          <p:txBody>
            <a:bodyPr wrap="square" rtlCol="0">
              <a:spAutoFit/>
            </a:bodyPr>
            <a:lstStyle/>
            <a:p>
              <a:pPr algn="ctr"/>
              <a:r>
                <a:rPr lang="en-US" sz="2500" i="1" u="sng" dirty="0">
                  <a:latin typeface="Arial" panose="020B0604020202020204" pitchFamily="34" charset="0"/>
                  <a:cs typeface="Arial" panose="020B0604020202020204" pitchFamily="34" charset="0"/>
                </a:rPr>
                <a:t>1-Back (Spatial)</a:t>
              </a:r>
            </a:p>
          </p:txBody>
        </p:sp>
        <p:sp>
          <p:nvSpPr>
            <p:cNvPr id="31" name="TextBox 30">
              <a:extLst>
                <a:ext uri="{FF2B5EF4-FFF2-40B4-BE49-F238E27FC236}">
                  <a16:creationId xmlns:a16="http://schemas.microsoft.com/office/drawing/2014/main" id="{A209CB68-6E13-CA49-B403-99DCF336523A}"/>
                </a:ext>
              </a:extLst>
            </p:cNvPr>
            <p:cNvSpPr txBox="1"/>
            <p:nvPr/>
          </p:nvSpPr>
          <p:spPr>
            <a:xfrm>
              <a:off x="8751154" y="21202385"/>
              <a:ext cx="9445104" cy="477054"/>
            </a:xfrm>
            <a:prstGeom prst="rect">
              <a:avLst/>
            </a:prstGeom>
            <a:noFill/>
          </p:spPr>
          <p:txBody>
            <a:bodyPr wrap="square" rtlCol="0">
              <a:spAutoFit/>
            </a:bodyPr>
            <a:lstStyle/>
            <a:p>
              <a:pPr algn="ctr"/>
              <a:r>
                <a:rPr lang="en-US" sz="2500" i="1" u="sng" dirty="0">
                  <a:latin typeface="Arial" panose="020B0604020202020204" pitchFamily="34" charset="0"/>
                  <a:cs typeface="Arial" panose="020B0604020202020204" pitchFamily="34" charset="0"/>
                </a:rPr>
                <a:t>2-Back (Spatial)</a:t>
              </a:r>
            </a:p>
          </p:txBody>
        </p:sp>
      </p:grpSp>
      <p:grpSp>
        <p:nvGrpSpPr>
          <p:cNvPr id="36" name="Group 35">
            <a:extLst>
              <a:ext uri="{FF2B5EF4-FFF2-40B4-BE49-F238E27FC236}">
                <a16:creationId xmlns:a16="http://schemas.microsoft.com/office/drawing/2014/main" id="{2D8001DF-A1F3-B04C-9930-75D2DAA3665A}"/>
              </a:ext>
            </a:extLst>
          </p:cNvPr>
          <p:cNvGrpSpPr/>
          <p:nvPr/>
        </p:nvGrpSpPr>
        <p:grpSpPr>
          <a:xfrm>
            <a:off x="10906360" y="23361560"/>
            <a:ext cx="9475649" cy="5096743"/>
            <a:chOff x="8730789" y="24195498"/>
            <a:chExt cx="9475649" cy="5096743"/>
          </a:xfrm>
        </p:grpSpPr>
        <p:pic>
          <p:nvPicPr>
            <p:cNvPr id="20" name="Picture 19">
              <a:extLst>
                <a:ext uri="{FF2B5EF4-FFF2-40B4-BE49-F238E27FC236}">
                  <a16:creationId xmlns:a16="http://schemas.microsoft.com/office/drawing/2014/main" id="{57A6C80B-83E6-8444-92C3-0D5A38B8877B}"/>
                </a:ext>
              </a:extLst>
            </p:cNvPr>
            <p:cNvPicPr>
              <a:picLocks noChangeAspect="1"/>
            </p:cNvPicPr>
            <p:nvPr/>
          </p:nvPicPr>
          <p:blipFill>
            <a:blip r:embed="rId9"/>
            <a:stretch>
              <a:fillRect/>
            </a:stretch>
          </p:blipFill>
          <p:spPr>
            <a:xfrm>
              <a:off x="10393285" y="25273559"/>
              <a:ext cx="6289478" cy="1733180"/>
            </a:xfrm>
            <a:prstGeom prst="rect">
              <a:avLst/>
            </a:prstGeom>
          </p:spPr>
        </p:pic>
        <p:pic>
          <p:nvPicPr>
            <p:cNvPr id="3080" name="Picture 8" descr="Executive Abilities: Measures and Instruments for Neurobehavioral  Evaluation and Research (EXAMINER) User Manual 3.6">
              <a:extLst>
                <a:ext uri="{FF2B5EF4-FFF2-40B4-BE49-F238E27FC236}">
                  <a16:creationId xmlns:a16="http://schemas.microsoft.com/office/drawing/2014/main" id="{C0625DFF-4E61-0449-B54C-AE180FC1FE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09278" y="27554881"/>
              <a:ext cx="2508488" cy="173736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BCDCC7A6-ACC8-8D4A-A246-395D831E7A01}"/>
                </a:ext>
              </a:extLst>
            </p:cNvPr>
            <p:cNvSpPr txBox="1"/>
            <p:nvPr/>
          </p:nvSpPr>
          <p:spPr>
            <a:xfrm>
              <a:off x="8730790" y="24195498"/>
              <a:ext cx="5815479" cy="553998"/>
            </a:xfrm>
            <a:prstGeom prst="rect">
              <a:avLst/>
            </a:prstGeom>
            <a:noFill/>
          </p:spPr>
          <p:txBody>
            <a:bodyPr wrap="square" rtlCol="0">
              <a:spAutoFit/>
            </a:bodyPr>
            <a:lstStyle/>
            <a:p>
              <a:r>
                <a:rPr lang="en-US" sz="3000" b="1" u="sng" dirty="0">
                  <a:latin typeface="Arial" panose="020B0604020202020204" pitchFamily="34" charset="0"/>
                  <a:cs typeface="Arial" panose="020B0604020202020204" pitchFamily="34" charset="0"/>
                </a:rPr>
                <a:t>Cognitive Control Factor</a:t>
              </a:r>
            </a:p>
          </p:txBody>
        </p:sp>
        <p:sp>
          <p:nvSpPr>
            <p:cNvPr id="32" name="TextBox 31">
              <a:extLst>
                <a:ext uri="{FF2B5EF4-FFF2-40B4-BE49-F238E27FC236}">
                  <a16:creationId xmlns:a16="http://schemas.microsoft.com/office/drawing/2014/main" id="{5796F009-897F-7E4E-BD71-67D67D6B3179}"/>
                </a:ext>
              </a:extLst>
            </p:cNvPr>
            <p:cNvSpPr txBox="1"/>
            <p:nvPr/>
          </p:nvSpPr>
          <p:spPr>
            <a:xfrm>
              <a:off x="8740971" y="24815011"/>
              <a:ext cx="9465467" cy="477054"/>
            </a:xfrm>
            <a:prstGeom prst="rect">
              <a:avLst/>
            </a:prstGeom>
            <a:noFill/>
          </p:spPr>
          <p:txBody>
            <a:bodyPr wrap="square" rtlCol="0">
              <a:spAutoFit/>
            </a:bodyPr>
            <a:lstStyle/>
            <a:p>
              <a:pPr algn="ctr"/>
              <a:r>
                <a:rPr lang="en-US" sz="2500" i="1" u="sng" dirty="0">
                  <a:latin typeface="Arial" panose="020B0604020202020204" pitchFamily="34" charset="0"/>
                  <a:cs typeface="Arial" panose="020B0604020202020204" pitchFamily="34" charset="0"/>
                </a:rPr>
                <a:t>Flanker</a:t>
              </a:r>
            </a:p>
          </p:txBody>
        </p:sp>
        <p:sp>
          <p:nvSpPr>
            <p:cNvPr id="33" name="TextBox 32">
              <a:extLst>
                <a:ext uri="{FF2B5EF4-FFF2-40B4-BE49-F238E27FC236}">
                  <a16:creationId xmlns:a16="http://schemas.microsoft.com/office/drawing/2014/main" id="{A17BE97D-EA41-D546-BC7F-0121866C9705}"/>
                </a:ext>
              </a:extLst>
            </p:cNvPr>
            <p:cNvSpPr txBox="1"/>
            <p:nvPr/>
          </p:nvSpPr>
          <p:spPr>
            <a:xfrm>
              <a:off x="8730789" y="27082609"/>
              <a:ext cx="9465467" cy="477054"/>
            </a:xfrm>
            <a:prstGeom prst="rect">
              <a:avLst/>
            </a:prstGeom>
            <a:noFill/>
          </p:spPr>
          <p:txBody>
            <a:bodyPr wrap="square" rtlCol="0">
              <a:spAutoFit/>
            </a:bodyPr>
            <a:lstStyle/>
            <a:p>
              <a:pPr algn="ctr"/>
              <a:r>
                <a:rPr lang="en-US" sz="2500" i="1" u="sng" dirty="0">
                  <a:latin typeface="Arial" panose="020B0604020202020204" pitchFamily="34" charset="0"/>
                  <a:cs typeface="Arial" panose="020B0604020202020204" pitchFamily="34" charset="0"/>
                </a:rPr>
                <a:t>Set Shifting</a:t>
              </a:r>
            </a:p>
          </p:txBody>
        </p:sp>
      </p:grpSp>
      <p:sp>
        <p:nvSpPr>
          <p:cNvPr id="34" name="TextBox 33">
            <a:extLst>
              <a:ext uri="{FF2B5EF4-FFF2-40B4-BE49-F238E27FC236}">
                <a16:creationId xmlns:a16="http://schemas.microsoft.com/office/drawing/2014/main" id="{079F4CB8-3DD5-0C40-9D9E-620533A9D564}"/>
              </a:ext>
            </a:extLst>
          </p:cNvPr>
          <p:cNvSpPr txBox="1"/>
          <p:nvPr/>
        </p:nvSpPr>
        <p:spPr>
          <a:xfrm>
            <a:off x="3665144" y="21281257"/>
            <a:ext cx="13828740" cy="630942"/>
          </a:xfrm>
          <a:prstGeom prst="rect">
            <a:avLst/>
          </a:prstGeom>
          <a:noFill/>
        </p:spPr>
        <p:txBody>
          <a:bodyPr wrap="square" rtlCol="0">
            <a:spAutoFit/>
          </a:bodyPr>
          <a:lstStyle/>
          <a:p>
            <a:r>
              <a:rPr lang="en-US" sz="3500" b="1" u="sng" dirty="0">
                <a:latin typeface="Arial" panose="020B0604020202020204" pitchFamily="34" charset="0"/>
                <a:cs typeface="Arial" panose="020B0604020202020204" pitchFamily="34" charset="0"/>
              </a:rPr>
              <a:t>Novel Measures of Executive Function: NIH-EXAMINER</a:t>
            </a:r>
          </a:p>
        </p:txBody>
      </p:sp>
      <p:sp>
        <p:nvSpPr>
          <p:cNvPr id="35" name="TextBox 34">
            <a:extLst>
              <a:ext uri="{FF2B5EF4-FFF2-40B4-BE49-F238E27FC236}">
                <a16:creationId xmlns:a16="http://schemas.microsoft.com/office/drawing/2014/main" id="{4DCCB9DF-B0EF-0743-8713-33361B91127E}"/>
              </a:ext>
            </a:extLst>
          </p:cNvPr>
          <p:cNvSpPr txBox="1"/>
          <p:nvPr/>
        </p:nvSpPr>
        <p:spPr>
          <a:xfrm>
            <a:off x="3644780" y="13735318"/>
            <a:ext cx="13849104" cy="630942"/>
          </a:xfrm>
          <a:prstGeom prst="rect">
            <a:avLst/>
          </a:prstGeom>
          <a:noFill/>
        </p:spPr>
        <p:txBody>
          <a:bodyPr wrap="square" rtlCol="0">
            <a:spAutoFit/>
          </a:bodyPr>
          <a:lstStyle/>
          <a:p>
            <a:r>
              <a:rPr lang="en-US" sz="3500" b="1" u="sng" dirty="0">
                <a:latin typeface="Arial" panose="020B0604020202020204" pitchFamily="34" charset="0"/>
                <a:cs typeface="Arial" panose="020B0604020202020204" pitchFamily="34" charset="0"/>
              </a:rPr>
              <a:t>Traditional Measures of Cognition</a:t>
            </a:r>
          </a:p>
        </p:txBody>
      </p:sp>
      <p:grpSp>
        <p:nvGrpSpPr>
          <p:cNvPr id="37" name="Group 36">
            <a:extLst>
              <a:ext uri="{FF2B5EF4-FFF2-40B4-BE49-F238E27FC236}">
                <a16:creationId xmlns:a16="http://schemas.microsoft.com/office/drawing/2014/main" id="{47CFC2D4-492B-9B4B-B15A-9DA43327ED9B}"/>
              </a:ext>
            </a:extLst>
          </p:cNvPr>
          <p:cNvGrpSpPr/>
          <p:nvPr/>
        </p:nvGrpSpPr>
        <p:grpSpPr>
          <a:xfrm>
            <a:off x="10916542" y="29163013"/>
            <a:ext cx="8180575" cy="2956664"/>
            <a:chOff x="8621943" y="29375369"/>
            <a:chExt cx="8180575" cy="2956664"/>
          </a:xfrm>
        </p:grpSpPr>
        <p:sp>
          <p:nvSpPr>
            <p:cNvPr id="28" name="TextBox 27">
              <a:extLst>
                <a:ext uri="{FF2B5EF4-FFF2-40B4-BE49-F238E27FC236}">
                  <a16:creationId xmlns:a16="http://schemas.microsoft.com/office/drawing/2014/main" id="{4CF40523-F131-CE48-B5E5-00D4391EEB99}"/>
                </a:ext>
              </a:extLst>
            </p:cNvPr>
            <p:cNvSpPr txBox="1"/>
            <p:nvPr/>
          </p:nvSpPr>
          <p:spPr>
            <a:xfrm>
              <a:off x="8621943" y="29375369"/>
              <a:ext cx="5815479" cy="553998"/>
            </a:xfrm>
            <a:prstGeom prst="rect">
              <a:avLst/>
            </a:prstGeom>
            <a:noFill/>
          </p:spPr>
          <p:txBody>
            <a:bodyPr wrap="square" rtlCol="0">
              <a:spAutoFit/>
            </a:bodyPr>
            <a:lstStyle/>
            <a:p>
              <a:r>
                <a:rPr lang="en-US" sz="3000" b="1" u="sng" dirty="0">
                  <a:latin typeface="Arial" panose="020B0604020202020204" pitchFamily="34" charset="0"/>
                  <a:cs typeface="Arial" panose="020B0604020202020204" pitchFamily="34" charset="0"/>
                </a:rPr>
                <a:t>Fluency Factor</a:t>
              </a:r>
            </a:p>
          </p:txBody>
        </p:sp>
        <p:sp>
          <p:nvSpPr>
            <p:cNvPr id="24" name="TextBox 23">
              <a:extLst>
                <a:ext uri="{FF2B5EF4-FFF2-40B4-BE49-F238E27FC236}">
                  <a16:creationId xmlns:a16="http://schemas.microsoft.com/office/drawing/2014/main" id="{E57214C0-7634-9C48-92D8-2DF4B621B7B4}"/>
                </a:ext>
              </a:extLst>
            </p:cNvPr>
            <p:cNvSpPr txBox="1"/>
            <p:nvPr/>
          </p:nvSpPr>
          <p:spPr>
            <a:xfrm>
              <a:off x="13003580" y="30085263"/>
              <a:ext cx="3798938"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Category Fluency (Vegetables)</a:t>
              </a:r>
            </a:p>
            <a:p>
              <a:pPr marL="342900" indent="-342900">
                <a:buAutoNum type="arabicPeriod"/>
              </a:pPr>
              <a:r>
                <a:rPr lang="en-US" sz="2000" dirty="0">
                  <a:latin typeface="Arial" panose="020B0604020202020204" pitchFamily="34" charset="0"/>
                  <a:cs typeface="Arial" panose="020B0604020202020204" pitchFamily="34" charset="0"/>
                </a:rPr>
                <a:t>Brussel Sprouts</a:t>
              </a:r>
            </a:p>
            <a:p>
              <a:pPr marL="342900" indent="-342900">
                <a:buAutoNum type="arabicPeriod"/>
              </a:pPr>
              <a:r>
                <a:rPr lang="en-US" sz="2000" dirty="0">
                  <a:latin typeface="Arial" panose="020B0604020202020204" pitchFamily="34" charset="0"/>
                  <a:cs typeface="Arial" panose="020B0604020202020204" pitchFamily="34" charset="0"/>
                </a:rPr>
                <a:t>Lettuce </a:t>
              </a:r>
            </a:p>
            <a:p>
              <a:pPr marL="342900" indent="-342900">
                <a:buAutoNum type="arabicPeriod"/>
              </a:pPr>
              <a:r>
                <a:rPr lang="en-US" sz="2000" dirty="0">
                  <a:latin typeface="Arial" panose="020B0604020202020204" pitchFamily="34" charset="0"/>
                  <a:cs typeface="Arial" panose="020B0604020202020204" pitchFamily="34" charset="0"/>
                </a:rPr>
                <a:t>Okra </a:t>
              </a:r>
            </a:p>
            <a:p>
              <a:pPr marL="342900" indent="-342900">
                <a:buAutoNum type="arabicPeriod"/>
              </a:pPr>
              <a:r>
                <a:rPr lang="en-US" sz="2000" dirty="0">
                  <a:latin typeface="Arial" panose="020B0604020202020204" pitchFamily="34" charset="0"/>
                  <a:cs typeface="Arial" panose="020B0604020202020204" pitchFamily="34" charset="0"/>
                </a:rPr>
                <a:t>Green Beans </a:t>
              </a:r>
            </a:p>
            <a:p>
              <a:pPr marL="342900" indent="-342900">
                <a:buAutoNum type="arabicPeriod"/>
              </a:pPr>
              <a:r>
                <a:rPr lang="en-US" sz="2000" dirty="0">
                  <a:latin typeface="Arial" panose="020B0604020202020204" pitchFamily="34" charset="0"/>
                  <a:cs typeface="Arial" panose="020B0604020202020204" pitchFamily="34" charset="0"/>
                </a:rPr>
                <a:t>Squash </a:t>
              </a:r>
            </a:p>
            <a:p>
              <a:pPr marL="342900" indent="-342900">
                <a:buAutoNum type="arabicPeriod"/>
              </a:pPr>
              <a:r>
                <a:rPr lang="en-US" sz="2000" dirty="0">
                  <a:latin typeface="Arial" panose="020B0604020202020204" pitchFamily="34" charset="0"/>
                  <a:cs typeface="Arial" panose="020B0604020202020204" pitchFamily="34" charset="0"/>
                </a:rPr>
                <a:t>Potato </a:t>
              </a:r>
            </a:p>
          </p:txBody>
        </p:sp>
        <p:sp>
          <p:nvSpPr>
            <p:cNvPr id="38" name="TextBox 37">
              <a:extLst>
                <a:ext uri="{FF2B5EF4-FFF2-40B4-BE49-F238E27FC236}">
                  <a16:creationId xmlns:a16="http://schemas.microsoft.com/office/drawing/2014/main" id="{05714005-D70D-364F-9C74-8D0745F3E63E}"/>
                </a:ext>
              </a:extLst>
            </p:cNvPr>
            <p:cNvSpPr txBox="1"/>
            <p:nvPr/>
          </p:nvSpPr>
          <p:spPr>
            <a:xfrm>
              <a:off x="10393285" y="30085264"/>
              <a:ext cx="2581835"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Letter Fluency (L)</a:t>
              </a:r>
            </a:p>
            <a:p>
              <a:pPr marL="342900" indent="-342900">
                <a:buAutoNum type="arabicPeriod"/>
              </a:pPr>
              <a:r>
                <a:rPr lang="en-US" sz="2000" dirty="0">
                  <a:latin typeface="Arial" panose="020B0604020202020204" pitchFamily="34" charset="0"/>
                  <a:cs typeface="Arial" panose="020B0604020202020204" pitchFamily="34" charset="0"/>
                </a:rPr>
                <a:t>Lake </a:t>
              </a:r>
            </a:p>
            <a:p>
              <a:pPr marL="342900" indent="-342900">
                <a:buAutoNum type="arabicPeriod"/>
              </a:pPr>
              <a:r>
                <a:rPr lang="en-US" sz="2000" dirty="0">
                  <a:latin typeface="Arial" panose="020B0604020202020204" pitchFamily="34" charset="0"/>
                  <a:cs typeface="Arial" panose="020B0604020202020204" pitchFamily="34" charset="0"/>
                </a:rPr>
                <a:t>Lava </a:t>
              </a:r>
            </a:p>
            <a:p>
              <a:pPr marL="342900" indent="-342900">
                <a:buAutoNum type="arabicPeriod"/>
              </a:pPr>
              <a:r>
                <a:rPr lang="en-US" sz="2000" dirty="0">
                  <a:latin typeface="Arial" panose="020B0604020202020204" pitchFamily="34" charset="0"/>
                  <a:cs typeface="Arial" panose="020B0604020202020204" pitchFamily="34" charset="0"/>
                </a:rPr>
                <a:t>Lemon </a:t>
              </a:r>
            </a:p>
            <a:p>
              <a:pPr marL="342900" indent="-342900">
                <a:buAutoNum type="arabicPeriod"/>
              </a:pPr>
              <a:r>
                <a:rPr lang="en-US" sz="2000" dirty="0">
                  <a:latin typeface="Arial" panose="020B0604020202020204" pitchFamily="34" charset="0"/>
                  <a:cs typeface="Arial" panose="020B0604020202020204" pitchFamily="34" charset="0"/>
                </a:rPr>
                <a:t>Light </a:t>
              </a:r>
            </a:p>
            <a:p>
              <a:pPr marL="342900" indent="-342900">
                <a:buAutoNum type="arabicPeriod"/>
              </a:pPr>
              <a:r>
                <a:rPr lang="en-US" sz="2000" dirty="0">
                  <a:latin typeface="Arial" panose="020B0604020202020204" pitchFamily="34" charset="0"/>
                  <a:cs typeface="Arial" panose="020B0604020202020204" pitchFamily="34" charset="0"/>
                </a:rPr>
                <a:t>Likert </a:t>
              </a:r>
            </a:p>
            <a:p>
              <a:pPr marL="342900" indent="-342900">
                <a:buAutoNum type="arabicPeriod"/>
              </a:pPr>
              <a:r>
                <a:rPr lang="en-US" sz="2000" dirty="0">
                  <a:latin typeface="Arial" panose="020B0604020202020204" pitchFamily="34" charset="0"/>
                  <a:cs typeface="Arial" panose="020B0604020202020204" pitchFamily="34" charset="0"/>
                </a:rPr>
                <a:t>Look </a:t>
              </a:r>
            </a:p>
          </p:txBody>
        </p:sp>
      </p:grpSp>
      <p:graphicFrame>
        <p:nvGraphicFramePr>
          <p:cNvPr id="25" name="Table 24">
            <a:extLst>
              <a:ext uri="{FF2B5EF4-FFF2-40B4-BE49-F238E27FC236}">
                <a16:creationId xmlns:a16="http://schemas.microsoft.com/office/drawing/2014/main" id="{57DA3E65-4C2A-A244-A927-BBAC0C00415C}"/>
              </a:ext>
            </a:extLst>
          </p:cNvPr>
          <p:cNvGraphicFramePr>
            <a:graphicFrameLocks noGrp="1"/>
          </p:cNvGraphicFramePr>
          <p:nvPr>
            <p:extLst>
              <p:ext uri="{D42A27DB-BD31-4B8C-83A1-F6EECF244321}">
                <p14:modId xmlns:p14="http://schemas.microsoft.com/office/powerpoint/2010/main" val="173493700"/>
              </p:ext>
            </p:extLst>
          </p:nvPr>
        </p:nvGraphicFramePr>
        <p:xfrm>
          <a:off x="1229533" y="15261284"/>
          <a:ext cx="17652602" cy="4754880"/>
        </p:xfrm>
        <a:graphic>
          <a:graphicData uri="http://schemas.openxmlformats.org/drawingml/2006/table">
            <a:tbl>
              <a:tblPr firstRow="1" firstCol="1" bandRow="1">
                <a:tableStyleId>{5940675A-B579-460E-94D1-54222C63F5DA}</a:tableStyleId>
              </a:tblPr>
              <a:tblGrid>
                <a:gridCol w="6142320">
                  <a:extLst>
                    <a:ext uri="{9D8B030D-6E8A-4147-A177-3AD203B41FA5}">
                      <a16:colId xmlns:a16="http://schemas.microsoft.com/office/drawing/2014/main" val="2684648171"/>
                    </a:ext>
                  </a:extLst>
                </a:gridCol>
                <a:gridCol w="6142320">
                  <a:extLst>
                    <a:ext uri="{9D8B030D-6E8A-4147-A177-3AD203B41FA5}">
                      <a16:colId xmlns:a16="http://schemas.microsoft.com/office/drawing/2014/main" val="1376994653"/>
                    </a:ext>
                  </a:extLst>
                </a:gridCol>
                <a:gridCol w="5367962">
                  <a:extLst>
                    <a:ext uri="{9D8B030D-6E8A-4147-A177-3AD203B41FA5}">
                      <a16:colId xmlns:a16="http://schemas.microsoft.com/office/drawing/2014/main" val="2327291467"/>
                    </a:ext>
                  </a:extLst>
                </a:gridCol>
              </a:tblGrid>
              <a:tr h="233620">
                <a:tc>
                  <a:txBody>
                    <a:bodyPr/>
                    <a:lstStyle/>
                    <a:p>
                      <a:pPr marL="0" marR="0" algn="l">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Table 1. Cognitive composites</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3843243"/>
                  </a:ext>
                </a:extLst>
              </a:tr>
              <a:tr h="233620">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Domain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Neuropsychological Tests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Raw Scores Used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4269558"/>
                  </a:ext>
                </a:extLst>
              </a:tr>
              <a:tr h="233620">
                <a:tc rowSpan="3">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Executive Function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TMT-B</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Completion Time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2451915"/>
                  </a:ext>
                </a:extLst>
              </a:tr>
              <a:tr h="233620">
                <a:tc vMerge="1">
                  <a:txBody>
                    <a:bodyPr/>
                    <a:lstStyle/>
                    <a:p>
                      <a:endParaRPr lang="en-US"/>
                    </a:p>
                  </a:txBody>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Stroop Test (Interreference Trial)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Total Number of Correct Items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3641160"/>
                  </a:ext>
                </a:extLst>
              </a:tr>
              <a:tr h="233620">
                <a:tc vMerge="1">
                  <a:txBody>
                    <a:bodyPr/>
                    <a:lstStyle/>
                    <a:p>
                      <a:endParaRPr lang="en-US"/>
                    </a:p>
                  </a:txBody>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Letter Fluency (FAS)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Total Number of Words (all 3 Trials)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4679652"/>
                  </a:ext>
                </a:extLst>
              </a:tr>
              <a:tr h="233620">
                <a:tc rowSpan="2">
                  <a:txBody>
                    <a:bodyPr/>
                    <a:lstStyle/>
                    <a:p>
                      <a:pPr marL="0" marR="0" algn="l">
                        <a:spcBef>
                          <a:spcPts val="0"/>
                        </a:spcBef>
                        <a:spcAft>
                          <a:spcPts val="0"/>
                        </a:spcAft>
                      </a:pPr>
                      <a:r>
                        <a:rPr lang="en-US" sz="2400" dirty="0">
                          <a:effectLst/>
                          <a:latin typeface="Arial" panose="020B0604020202020204" pitchFamily="34" charset="0"/>
                          <a:cs typeface="Arial" panose="020B0604020202020204" pitchFamily="34" charset="0"/>
                        </a:rPr>
                        <a:t>Attention/Working Memory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WAIS-III Digit Span Forward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Total Number of Points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4325290"/>
                  </a:ext>
                </a:extLst>
              </a:tr>
              <a:tr h="233620">
                <a:tc vMerge="1">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WAIS-III Digit Span Backward</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Total Number of Points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648210"/>
                  </a:ext>
                </a:extLst>
              </a:tr>
              <a:tr h="233620">
                <a:tc rowSpan="2">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Language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BNT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Total Correct Spontaneous Responses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441069"/>
                  </a:ext>
                </a:extLst>
              </a:tr>
              <a:tr h="233620">
                <a:tc vMerge="1">
                  <a:txBody>
                    <a:bodyPr/>
                    <a:lstStyle/>
                    <a:p>
                      <a:endParaRPr lang="en-US"/>
                    </a:p>
                  </a:txBody>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Semantic Fluency (Animals)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Total Number of Words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1192693"/>
                  </a:ext>
                </a:extLst>
              </a:tr>
              <a:tr h="233620">
                <a:tc rowSpan="2">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Delayed Recent Memory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WMS-III Logical Memory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Delayed Total Recall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5990358"/>
                  </a:ext>
                </a:extLst>
              </a:tr>
              <a:tr h="233620">
                <a:tc vMerge="1">
                  <a:txBody>
                    <a:bodyPr/>
                    <a:lstStyle/>
                    <a:p>
                      <a:endParaRPr lang="en-US"/>
                    </a:p>
                  </a:txBody>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HVLT-R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Delayed Total Recall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380275"/>
                  </a:ext>
                </a:extLst>
              </a:tr>
              <a:tr h="467240">
                <a:tc gridSpan="3">
                  <a:txBody>
                    <a:bodyPr/>
                    <a:lstStyle/>
                    <a:p>
                      <a:pPr marL="0" marR="0" algn="just">
                        <a:spcBef>
                          <a:spcPts val="0"/>
                        </a:spcBef>
                        <a:spcAft>
                          <a:spcPts val="0"/>
                        </a:spcAft>
                      </a:pPr>
                      <a:r>
                        <a:rPr lang="en-US" sz="2400" dirty="0">
                          <a:effectLst/>
                          <a:latin typeface="Arial" panose="020B0604020202020204" pitchFamily="34" charset="0"/>
                          <a:cs typeface="Arial" panose="020B0604020202020204" pitchFamily="34" charset="0"/>
                        </a:rPr>
                        <a:t>Notes: TMT=Trail Making Test; WAIS-III=Wechsler Adult Intelligence Scale-Third Edition; BNT=Boston Naming Test; WMS-III=Wechsler Memory Scales-Third Edition; HVLT-R=Hopkins Verbal Learning Test-Revised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6040007"/>
                  </a:ext>
                </a:extLst>
              </a:tr>
            </a:tbl>
          </a:graphicData>
        </a:graphic>
      </p:graphicFrame>
      <p:sp>
        <p:nvSpPr>
          <p:cNvPr id="39" name="TextBox 38">
            <a:extLst>
              <a:ext uri="{FF2B5EF4-FFF2-40B4-BE49-F238E27FC236}">
                <a16:creationId xmlns:a16="http://schemas.microsoft.com/office/drawing/2014/main" id="{3D621D57-9B56-2440-B47C-89FA16FC1A84}"/>
              </a:ext>
            </a:extLst>
          </p:cNvPr>
          <p:cNvSpPr txBox="1"/>
          <p:nvPr/>
        </p:nvSpPr>
        <p:spPr>
          <a:xfrm>
            <a:off x="1117048" y="7906083"/>
            <a:ext cx="17652602"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Historically, the clinical assessment of executive function involved paper and pencil tasks of set-shifting, planning, working memory, and inhibition (e.g., Stroop, TMT, FAS).  </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More recently, experimental measures of executive function (e.g., flanker task, n-back, etc.) have been incorporated into a computerized battery known as the NIH-EXAMINER (Kramer et al., 2013). </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One prior study reported superior sensitivity of EXAMINER relative to traditional measures to detect subtle executive deficits in Parkinson’s disease (PD) (Bott et al., 2014). </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We sought to extend these findings by examining whether novel measures of executive function from NIH EXAMINER are more sensitive measures to global cognitive status in PD as compared to traditional measures of executive function. </a:t>
            </a:r>
          </a:p>
        </p:txBody>
      </p:sp>
      <p:sp>
        <p:nvSpPr>
          <p:cNvPr id="49" name="Rectangle 48">
            <a:extLst>
              <a:ext uri="{FF2B5EF4-FFF2-40B4-BE49-F238E27FC236}">
                <a16:creationId xmlns:a16="http://schemas.microsoft.com/office/drawing/2014/main" id="{F22CBD0B-8A5F-3B4A-A486-5EEFB8B47747}"/>
              </a:ext>
            </a:extLst>
          </p:cNvPr>
          <p:cNvSpPr/>
          <p:nvPr/>
        </p:nvSpPr>
        <p:spPr>
          <a:xfrm>
            <a:off x="20090826" y="6440556"/>
            <a:ext cx="14065709" cy="12934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640080" rIns="365760" rtlCol="0" anchor="t" anchorCtr="0"/>
          <a:lstStyle/>
          <a:p>
            <a:pPr>
              <a:spcAft>
                <a:spcPts val="1200"/>
              </a:spcAft>
            </a:pPr>
            <a:r>
              <a:rPr lang="en-US" sz="4200" b="1" dirty="0">
                <a:solidFill>
                  <a:prstClr val="black"/>
                </a:solidFill>
                <a:latin typeface="Arial" panose="020B0604020202020204" pitchFamily="34" charset="0"/>
                <a:cs typeface="Arial" panose="020B0604020202020204" pitchFamily="34" charset="0"/>
              </a:rPr>
              <a:t>PARTICIPANTS</a:t>
            </a:r>
          </a:p>
          <a:p>
            <a:endParaRPr lang="en-US" sz="4800" dirty="0">
              <a:solidFill>
                <a:prstClr val="black"/>
              </a:solidFill>
              <a:latin typeface="Arial" panose="020B0604020202020204" pitchFamily="34" charset="0"/>
              <a:cs typeface="Arial" panose="020B0604020202020204" pitchFamily="34" charset="0"/>
            </a:endParaRPr>
          </a:p>
          <a:p>
            <a:endParaRPr lang="en-US" sz="4800" dirty="0">
              <a:solidFill>
                <a:prstClr val="black"/>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800" dirty="0">
              <a:solidFill>
                <a:prstClr val="black"/>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800" dirty="0">
              <a:solidFill>
                <a:prstClr val="black"/>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800" dirty="0">
              <a:solidFill>
                <a:prstClr val="black"/>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800" dirty="0">
              <a:solidFill>
                <a:prstClr val="black"/>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800" dirty="0">
              <a:solidFill>
                <a:prstClr val="black"/>
              </a:solidFill>
              <a:latin typeface="Arial" panose="020B0604020202020204" pitchFamily="34" charset="0"/>
              <a:cs typeface="Arial" panose="020B0604020202020204" pitchFamily="34" charset="0"/>
            </a:endParaRPr>
          </a:p>
          <a:p>
            <a:endParaRPr lang="en-US" sz="4800" b="1" dirty="0">
              <a:solidFill>
                <a:prstClr val="black"/>
              </a:solidFill>
              <a:latin typeface="Arial" panose="020B0604020202020204" pitchFamily="34" charset="0"/>
              <a:cs typeface="Arial" panose="020B0604020202020204" pitchFamily="34" charset="0"/>
            </a:endParaRPr>
          </a:p>
          <a:p>
            <a:endParaRPr lang="en-US" sz="4800" b="1" dirty="0">
              <a:solidFill>
                <a:prstClr val="black"/>
              </a:solidFill>
              <a:latin typeface="Arial" panose="020B0604020202020204" pitchFamily="34" charset="0"/>
              <a:cs typeface="Arial" panose="020B0604020202020204" pitchFamily="34" charset="0"/>
            </a:endParaRPr>
          </a:p>
          <a:p>
            <a:endParaRPr lang="en-US" sz="4800" b="1" dirty="0">
              <a:solidFill>
                <a:prstClr val="black"/>
              </a:solidFill>
              <a:latin typeface="Arial" panose="020B0604020202020204" pitchFamily="34" charset="0"/>
              <a:cs typeface="Arial" panose="020B0604020202020204" pitchFamily="34" charset="0"/>
            </a:endParaRPr>
          </a:p>
          <a:p>
            <a:endParaRPr lang="en-US" sz="4800" b="1" dirty="0">
              <a:solidFill>
                <a:prstClr val="black"/>
              </a:solidFill>
              <a:latin typeface="Arial" panose="020B0604020202020204" pitchFamily="34" charset="0"/>
              <a:cs typeface="Arial" panose="020B0604020202020204" pitchFamily="34" charset="0"/>
            </a:endParaRPr>
          </a:p>
        </p:txBody>
      </p:sp>
      <p:graphicFrame>
        <p:nvGraphicFramePr>
          <p:cNvPr id="42" name="Table 41">
            <a:extLst>
              <a:ext uri="{FF2B5EF4-FFF2-40B4-BE49-F238E27FC236}">
                <a16:creationId xmlns:a16="http://schemas.microsoft.com/office/drawing/2014/main" id="{1922C8E3-FA3F-D143-879A-B6B2858E753E}"/>
              </a:ext>
            </a:extLst>
          </p:cNvPr>
          <p:cNvGraphicFramePr>
            <a:graphicFrameLocks noGrp="1"/>
          </p:cNvGraphicFramePr>
          <p:nvPr>
            <p:extLst>
              <p:ext uri="{D42A27DB-BD31-4B8C-83A1-F6EECF244321}">
                <p14:modId xmlns:p14="http://schemas.microsoft.com/office/powerpoint/2010/main" val="1522989949"/>
              </p:ext>
            </p:extLst>
          </p:nvPr>
        </p:nvGraphicFramePr>
        <p:xfrm>
          <a:off x="20797284" y="7824062"/>
          <a:ext cx="12674009" cy="11338560"/>
        </p:xfrm>
        <a:graphic>
          <a:graphicData uri="http://schemas.openxmlformats.org/drawingml/2006/table">
            <a:tbl>
              <a:tblPr firstRow="1" firstCol="1" bandRow="1">
                <a:tableStyleId>{5940675A-B579-460E-94D1-54222C63F5DA}</a:tableStyleId>
              </a:tblPr>
              <a:tblGrid>
                <a:gridCol w="8385124">
                  <a:extLst>
                    <a:ext uri="{9D8B030D-6E8A-4147-A177-3AD203B41FA5}">
                      <a16:colId xmlns:a16="http://schemas.microsoft.com/office/drawing/2014/main" val="933116375"/>
                    </a:ext>
                  </a:extLst>
                </a:gridCol>
                <a:gridCol w="4288885">
                  <a:extLst>
                    <a:ext uri="{9D8B030D-6E8A-4147-A177-3AD203B41FA5}">
                      <a16:colId xmlns:a16="http://schemas.microsoft.com/office/drawing/2014/main" val="390394343"/>
                    </a:ext>
                  </a:extLst>
                </a:gridCol>
              </a:tblGrid>
              <a:tr h="331711">
                <a:tc>
                  <a:txBody>
                    <a:bodyPr/>
                    <a:lstStyle/>
                    <a:p>
                      <a:pPr marL="0" marR="0" algn="just">
                        <a:spcBef>
                          <a:spcPts val="0"/>
                        </a:spcBef>
                        <a:spcAft>
                          <a:spcPts val="0"/>
                        </a:spcAft>
                      </a:pPr>
                      <a:r>
                        <a:rPr lang="en-US" sz="2400" dirty="0">
                          <a:effectLst/>
                          <a:latin typeface="Arial" panose="020B0604020202020204" pitchFamily="34" charset="0"/>
                          <a:cs typeface="Arial" panose="020B0604020202020204" pitchFamily="34" charset="0"/>
                        </a:rPr>
                        <a:t>Table 2. Study sample characteristics (n=58)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5858017"/>
                  </a:ext>
                </a:extLst>
              </a:tr>
              <a:tr h="331711">
                <a:tc>
                  <a:txBody>
                    <a:bodyPr/>
                    <a:lstStyle/>
                    <a:p>
                      <a:pPr marL="0" marR="0" algn="just">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M (SD)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6135594"/>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Demographics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218759"/>
                  </a:ext>
                </a:extLst>
              </a:tr>
              <a:tr h="331711">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    Age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66.28 (7.10)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49356610"/>
                  </a:ext>
                </a:extLst>
              </a:tr>
              <a:tr h="331711">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    Education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15.09 (2.56)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6279288"/>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Sex (M/F)</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40/18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23711097"/>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Race (% White)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100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9314554"/>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Disease-Related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2145968"/>
                  </a:ext>
                </a:extLst>
              </a:tr>
              <a:tr h="331711">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    Disease Duration (Years)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9.84 (5.11)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9207826"/>
                  </a:ext>
                </a:extLst>
              </a:tr>
              <a:tr h="331711">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    UPDRS Part III (On)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23.54 (9.52)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8359788"/>
                  </a:ext>
                </a:extLst>
              </a:tr>
              <a:tr h="331711">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    Hoehn and Yahr Stage (%)</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 </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0163962"/>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1.0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2.4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5725471"/>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1.5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2.4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45142899"/>
                  </a:ext>
                </a:extLst>
              </a:tr>
              <a:tr h="331711">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        2.0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64.3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2083616"/>
                  </a:ext>
                </a:extLst>
              </a:tr>
              <a:tr h="331711">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        2.5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16.7</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21518504"/>
                  </a:ext>
                </a:extLst>
              </a:tr>
              <a:tr h="331711">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        3.0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9.5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88580381"/>
                  </a:ext>
                </a:extLst>
              </a:tr>
              <a:tr h="331711">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        4.0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4.8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536066"/>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Global Cognitive Performance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4743961"/>
                  </a:ext>
                </a:extLst>
              </a:tr>
              <a:tr h="331711">
                <a:tc>
                  <a:txBody>
                    <a:bodyPr/>
                    <a:lstStyle/>
                    <a:p>
                      <a:pPr marL="0" marR="0">
                        <a:spcBef>
                          <a:spcPts val="0"/>
                        </a:spcBef>
                        <a:spcAft>
                          <a:spcPts val="0"/>
                        </a:spcAft>
                      </a:pPr>
                      <a:r>
                        <a:rPr lang="en-US" sz="2400">
                          <a:effectLst/>
                          <a:latin typeface="Arial" panose="020B0604020202020204" pitchFamily="34" charset="0"/>
                          <a:cs typeface="Arial" panose="020B0604020202020204" pitchFamily="34" charset="0"/>
                        </a:rPr>
                        <a:t>    DRS Total Score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137.03 (3.46)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0695736"/>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NIH-EXAMINER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52613"/>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Cognitive Control Factor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.07 (.72)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1888693"/>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Working Memory Factor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.08 (.62)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003160"/>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Fluency Factor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.50 (.66)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1341014"/>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Overall Executive Factor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.29 (.56)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30035341"/>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Traditional Cognitive Composites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609042"/>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Executive Function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-.22 (.64)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6108452"/>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Attention/Working Memory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.35 (.82)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6805754"/>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Language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.14 (.89)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81566850"/>
                  </a:ext>
                </a:extLst>
              </a:tr>
              <a:tr h="331711">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Delayed Recent Memory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-.29 (.97)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5925140"/>
                  </a:ext>
                </a:extLst>
              </a:tr>
              <a:tr h="331711">
                <a:tc gridSpan="2">
                  <a:txBody>
                    <a:bodyPr/>
                    <a:lstStyle/>
                    <a:p>
                      <a:pPr marL="0" marR="0">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Notes: For cognitive composites, scores were generated by averaging the normed z-scores of all tests in each particular domain. </a:t>
                      </a: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43697" marR="143697"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5319058"/>
                  </a:ext>
                </a:extLst>
              </a:tr>
            </a:tbl>
          </a:graphicData>
        </a:graphic>
      </p:graphicFrame>
      <p:sp>
        <p:nvSpPr>
          <p:cNvPr id="43" name="Rectangle 42">
            <a:extLst>
              <a:ext uri="{FF2B5EF4-FFF2-40B4-BE49-F238E27FC236}">
                <a16:creationId xmlns:a16="http://schemas.microsoft.com/office/drawing/2014/main" id="{D147B962-B7A5-3A44-B7D6-5DB6F3EDE77E}"/>
              </a:ext>
            </a:extLst>
          </p:cNvPr>
          <p:cNvSpPr/>
          <p:nvPr/>
        </p:nvSpPr>
        <p:spPr>
          <a:xfrm>
            <a:off x="20090825" y="31799022"/>
            <a:ext cx="28583084" cy="494751"/>
          </a:xfrm>
          <a:prstGeom prst="rect">
            <a:avLst/>
          </a:prstGeom>
          <a:noFill/>
        </p:spPr>
        <p:txBody>
          <a:bodyPr wrap="square">
            <a:spAutoFit/>
          </a:bodyPr>
          <a:lstStyle/>
          <a:p>
            <a:pPr>
              <a:lnSpc>
                <a:spcPct val="120000"/>
              </a:lnSpc>
            </a:pPr>
            <a:r>
              <a:rPr lang="en-US" sz="2400" b="1" dirty="0">
                <a:solidFill>
                  <a:schemeClr val="bg1"/>
                </a:solidFill>
                <a:latin typeface="Arial" panose="020B0604020202020204" pitchFamily="34" charset="0"/>
                <a:ea typeface="Source Sans Pro" panose="020B0503030403020204" pitchFamily="34" charset="0"/>
                <a:cs typeface="Arial" panose="020B0604020202020204" pitchFamily="34" charset="0"/>
              </a:rPr>
              <a:t>Contact: </a:t>
            </a:r>
            <a:r>
              <a:rPr lang="en-US" sz="2400" dirty="0">
                <a:solidFill>
                  <a:schemeClr val="bg1"/>
                </a:solidFill>
                <a:latin typeface="Arial" panose="020B0604020202020204" pitchFamily="34" charset="0"/>
                <a:ea typeface="Source Sans Pro" panose="020B0503030403020204" pitchFamily="34" charset="0"/>
                <a:cs typeface="Arial" panose="020B0604020202020204" pitchFamily="34" charset="0"/>
              </a:rPr>
              <a:t>flopez1@ufl.edu </a:t>
            </a:r>
            <a:r>
              <a:rPr lang="en-US" sz="2400" b="1" dirty="0">
                <a:solidFill>
                  <a:schemeClr val="bg1"/>
                </a:solidFill>
                <a:latin typeface="Arial" panose="020B0604020202020204" pitchFamily="34" charset="0"/>
                <a:ea typeface="Source Sans Pro" panose="020B0503030403020204" pitchFamily="34" charset="0"/>
                <a:cs typeface="Arial" panose="020B0604020202020204" pitchFamily="34" charset="0"/>
              </a:rPr>
              <a:t>																									       FUNDING SOURCES: </a:t>
            </a:r>
            <a:r>
              <a:rPr lang="en-US" sz="2400" dirty="0">
                <a:solidFill>
                  <a:schemeClr val="bg1"/>
                </a:solidFill>
                <a:latin typeface="Arial" panose="020B0604020202020204" pitchFamily="34" charset="0"/>
                <a:ea typeface="Source Sans Pro" panose="020B0503030403020204" pitchFamily="34" charset="0"/>
                <a:cs typeface="Arial" panose="020B0604020202020204" pitchFamily="34" charset="0"/>
              </a:rPr>
              <a:t>NINDS T32-NS0821188, Norman </a:t>
            </a:r>
            <a:r>
              <a:rPr lang="en-US" sz="2400" dirty="0" err="1">
                <a:solidFill>
                  <a:schemeClr val="bg1"/>
                </a:solidFill>
                <a:latin typeface="Arial" panose="020B0604020202020204" pitchFamily="34" charset="0"/>
                <a:ea typeface="Source Sans Pro" panose="020B0503030403020204" pitchFamily="34" charset="0"/>
                <a:cs typeface="Arial" panose="020B0604020202020204" pitchFamily="34" charset="0"/>
              </a:rPr>
              <a:t>Fixel</a:t>
            </a:r>
            <a:r>
              <a:rPr lang="en-US" sz="2400" dirty="0">
                <a:solidFill>
                  <a:schemeClr val="bg1"/>
                </a:solidFill>
                <a:latin typeface="Arial" panose="020B0604020202020204" pitchFamily="34" charset="0"/>
                <a:ea typeface="Source Sans Pro" panose="020B0503030403020204" pitchFamily="34" charset="0"/>
                <a:cs typeface="Arial" panose="020B0604020202020204" pitchFamily="34" charset="0"/>
              </a:rPr>
              <a:t> Institute for Neurological Diseases</a:t>
            </a:r>
            <a:endParaRPr lang="en-US" sz="4000" dirty="0">
              <a:solidFill>
                <a:schemeClr val="bg1"/>
              </a:solidFill>
              <a:latin typeface="Arial" panose="020B0604020202020204" pitchFamily="34" charset="0"/>
              <a:ea typeface="Source Sans Pro" panose="020B0503030403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8F31B0E4-CC54-134E-ABCE-AB257B34B0FA}"/>
              </a:ext>
            </a:extLst>
          </p:cNvPr>
          <p:cNvSpPr/>
          <p:nvPr/>
        </p:nvSpPr>
        <p:spPr>
          <a:xfrm>
            <a:off x="35259575" y="13704581"/>
            <a:ext cx="12888492" cy="5478423"/>
          </a:xfrm>
          <a:prstGeom prst="rect">
            <a:avLst/>
          </a:prstGeom>
        </p:spPr>
        <p:txBody>
          <a:bodyPr wrap="square">
            <a:spAutoFit/>
          </a:bodyPr>
          <a:lstStyle/>
          <a:p>
            <a:pPr marL="342900" indent="-342900">
              <a:buFont typeface="Arial" panose="020B0604020202020204" pitchFamily="34" charset="0"/>
              <a:buChar char="•"/>
            </a:pPr>
            <a:r>
              <a:rPr lang="en-US" sz="2500" dirty="0">
                <a:latin typeface="Arial" panose="020B0604020202020204" pitchFamily="34" charset="0"/>
                <a:ea typeface="Calibri" panose="020F0502020204030204" pitchFamily="34" charset="0"/>
                <a:cs typeface="Arial" panose="020B0604020202020204" pitchFamily="34" charset="0"/>
              </a:rPr>
              <a:t>Initially, our findings revealed that the Executive Factor from the NIH EXAMINER accounted for similar variance (i.e., 25-26%) in DRS-2 total scores compared to composite performance on traditional executive function measures (i.e., Stroop, Fluency, Trail Making). </a:t>
            </a:r>
          </a:p>
          <a:p>
            <a:pPr marL="342900" indent="-342900">
              <a:buFont typeface="Arial" panose="020B0604020202020204" pitchFamily="34" charset="0"/>
              <a:buChar char="•"/>
            </a:pPr>
            <a:r>
              <a:rPr lang="en-US" sz="2500" dirty="0">
                <a:latin typeface="Arial" panose="020B0604020202020204" pitchFamily="34" charset="0"/>
                <a:ea typeface="Calibri" panose="020F0502020204030204" pitchFamily="34" charset="0"/>
                <a:cs typeface="Arial" panose="020B0604020202020204" pitchFamily="34" charset="0"/>
              </a:rPr>
              <a:t>Upon further inspection, we found that this relationship was primarily driven by Category/Semantic Fluency scores on NIH EXAMINER. </a:t>
            </a:r>
          </a:p>
          <a:p>
            <a:pPr marL="342900" indent="-342900">
              <a:buFont typeface="Arial" panose="020B0604020202020204" pitchFamily="34" charset="0"/>
              <a:buChar char="•"/>
            </a:pPr>
            <a:r>
              <a:rPr lang="en-US" sz="2500" dirty="0">
                <a:latin typeface="Arial" panose="020B0604020202020204" pitchFamily="34" charset="0"/>
                <a:ea typeface="Calibri" panose="020F0502020204030204" pitchFamily="34" charset="0"/>
                <a:cs typeface="Arial" panose="020B0604020202020204" pitchFamily="34" charset="0"/>
              </a:rPr>
              <a:t>One possible interpretation is that this finding likely reflects task and measurement convergence (i.e., paper-pencil fluency tasks) between NIH EXAMINER and DRS-2 given that supermarket fluency is one of the subtests on the DRS-2.</a:t>
            </a:r>
          </a:p>
          <a:p>
            <a:pPr marL="342900" indent="-342900">
              <a:buFont typeface="Arial" panose="020B0604020202020204" pitchFamily="34" charset="0"/>
              <a:buChar char="•"/>
            </a:pPr>
            <a:r>
              <a:rPr lang="en-US" sz="2500" dirty="0">
                <a:latin typeface="Arial" panose="020B0604020202020204" pitchFamily="34" charset="0"/>
                <a:ea typeface="Calibri" panose="020F0502020204030204" pitchFamily="34" charset="0"/>
                <a:cs typeface="Arial" panose="020B0604020202020204" pitchFamily="34" charset="0"/>
              </a:rPr>
              <a:t>Together, these findings suggest DRS-2 performance in PD is better characterized by traditional measures of executive function as compared to novel, computerized measures from the NIH EXAMINER. </a:t>
            </a:r>
          </a:p>
          <a:p>
            <a:pPr marL="342900" indent="-342900">
              <a:buFont typeface="Arial" panose="020B0604020202020204" pitchFamily="34" charset="0"/>
              <a:buChar char="•"/>
            </a:pPr>
            <a:r>
              <a:rPr lang="en-US" sz="2500" dirty="0">
                <a:latin typeface="Arial" panose="020B0604020202020204" pitchFamily="34" charset="0"/>
                <a:ea typeface="Calibri" panose="020F0502020204030204" pitchFamily="34" charset="0"/>
                <a:cs typeface="Arial" panose="020B0604020202020204" pitchFamily="34" charset="0"/>
              </a:rPr>
              <a:t>Future work should explore the clinical utility of the NIH EXAMINER to capture other aspects of behavior in PD such as more subtle changes in executive function.</a:t>
            </a:r>
          </a:p>
        </p:txBody>
      </p:sp>
      <p:pic>
        <p:nvPicPr>
          <p:cNvPr id="58" name="Picture 57">
            <a:extLst>
              <a:ext uri="{FF2B5EF4-FFF2-40B4-BE49-F238E27FC236}">
                <a16:creationId xmlns:a16="http://schemas.microsoft.com/office/drawing/2014/main" id="{CAAD4FAA-0331-5F44-B502-DEDF128E31EC}"/>
              </a:ext>
            </a:extLst>
          </p:cNvPr>
          <p:cNvPicPr>
            <a:picLocks noChangeAspect="1"/>
          </p:cNvPicPr>
          <p:nvPr/>
        </p:nvPicPr>
        <p:blipFill>
          <a:blip r:embed="rId11">
            <a:biLevel thresh="25000"/>
            <a:extLst>
              <a:ext uri="{28A0092B-C50C-407E-A947-70E740481C1C}">
                <a14:useLocalDpi xmlns:a14="http://schemas.microsoft.com/office/drawing/2010/main" val="0"/>
              </a:ext>
            </a:extLst>
          </a:blip>
          <a:stretch>
            <a:fillRect/>
          </a:stretch>
        </p:blipFill>
        <p:spPr>
          <a:xfrm>
            <a:off x="44837492" y="2653258"/>
            <a:ext cx="3175000" cy="2006600"/>
          </a:xfrm>
          <a:prstGeom prst="rect">
            <a:avLst/>
          </a:prstGeom>
        </p:spPr>
      </p:pic>
      <p:pic>
        <p:nvPicPr>
          <p:cNvPr id="7" name="Picture 6">
            <a:extLst>
              <a:ext uri="{FF2B5EF4-FFF2-40B4-BE49-F238E27FC236}">
                <a16:creationId xmlns:a16="http://schemas.microsoft.com/office/drawing/2014/main" id="{D6C6ED46-9DC4-7944-90A9-3352AE523D1E}"/>
              </a:ext>
            </a:extLst>
          </p:cNvPr>
          <p:cNvPicPr>
            <a:picLocks noChangeAspect="1"/>
          </p:cNvPicPr>
          <p:nvPr/>
        </p:nvPicPr>
        <p:blipFill>
          <a:blip r:embed="rId12">
            <a:biLevel thresh="25000"/>
            <a:extLst>
              <a:ext uri="{28A0092B-C50C-407E-A947-70E740481C1C}">
                <a14:useLocalDpi xmlns:a14="http://schemas.microsoft.com/office/drawing/2010/main" val="0"/>
              </a:ext>
            </a:extLst>
          </a:blip>
          <a:stretch>
            <a:fillRect/>
          </a:stretch>
        </p:blipFill>
        <p:spPr>
          <a:xfrm>
            <a:off x="289677" y="1558242"/>
            <a:ext cx="5250883" cy="4047555"/>
          </a:xfrm>
          <a:prstGeom prst="rect">
            <a:avLst/>
          </a:prstGeom>
        </p:spPr>
      </p:pic>
      <p:graphicFrame>
        <p:nvGraphicFramePr>
          <p:cNvPr id="9" name="Chart 8">
            <a:extLst>
              <a:ext uri="{FF2B5EF4-FFF2-40B4-BE49-F238E27FC236}">
                <a16:creationId xmlns:a16="http://schemas.microsoft.com/office/drawing/2014/main" id="{A19D6EF5-7E53-7C4A-AAF1-FFEAF3E0DC2E}"/>
              </a:ext>
            </a:extLst>
          </p:cNvPr>
          <p:cNvGraphicFramePr/>
          <p:nvPr>
            <p:extLst>
              <p:ext uri="{D42A27DB-BD31-4B8C-83A1-F6EECF244321}">
                <p14:modId xmlns:p14="http://schemas.microsoft.com/office/powerpoint/2010/main" val="1068518932"/>
              </p:ext>
            </p:extLst>
          </p:nvPr>
        </p:nvGraphicFramePr>
        <p:xfrm>
          <a:off x="35507710" y="7979703"/>
          <a:ext cx="5644818" cy="425569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1" name="Chart 20">
            <a:extLst>
              <a:ext uri="{FF2B5EF4-FFF2-40B4-BE49-F238E27FC236}">
                <a16:creationId xmlns:a16="http://schemas.microsoft.com/office/drawing/2014/main" id="{85273189-D2D7-1741-9CD1-47A9BE3F1179}"/>
              </a:ext>
            </a:extLst>
          </p:cNvPr>
          <p:cNvGraphicFramePr/>
          <p:nvPr>
            <p:extLst>
              <p:ext uri="{D42A27DB-BD31-4B8C-83A1-F6EECF244321}">
                <p14:modId xmlns:p14="http://schemas.microsoft.com/office/powerpoint/2010/main" val="1410398820"/>
              </p:ext>
            </p:extLst>
          </p:nvPr>
        </p:nvGraphicFramePr>
        <p:xfrm>
          <a:off x="41789956" y="7765052"/>
          <a:ext cx="6470596" cy="4878258"/>
        </p:xfrm>
        <a:graphic>
          <a:graphicData uri="http://schemas.openxmlformats.org/drawingml/2006/chart">
            <c:chart xmlns:c="http://schemas.openxmlformats.org/drawingml/2006/chart" xmlns:r="http://schemas.openxmlformats.org/officeDocument/2006/relationships" r:id="rId14"/>
          </a:graphicData>
        </a:graphic>
      </p:graphicFrame>
      <p:sp>
        <p:nvSpPr>
          <p:cNvPr id="46" name="TextBox 45">
            <a:extLst>
              <a:ext uri="{FF2B5EF4-FFF2-40B4-BE49-F238E27FC236}">
                <a16:creationId xmlns:a16="http://schemas.microsoft.com/office/drawing/2014/main" id="{AA4FE874-B7AF-7743-AF47-87F178CB8568}"/>
              </a:ext>
            </a:extLst>
          </p:cNvPr>
          <p:cNvSpPr txBox="1"/>
          <p:nvPr/>
        </p:nvSpPr>
        <p:spPr>
          <a:xfrm>
            <a:off x="35507710" y="8554584"/>
            <a:ext cx="564481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Model: F(3,54)=5.15, p=.003, R</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=.180</a:t>
            </a:r>
            <a:endParaRPr lang="en-US" sz="1200" dirty="0"/>
          </a:p>
        </p:txBody>
      </p:sp>
      <p:sp>
        <p:nvSpPr>
          <p:cNvPr id="47" name="TextBox 46">
            <a:extLst>
              <a:ext uri="{FF2B5EF4-FFF2-40B4-BE49-F238E27FC236}">
                <a16:creationId xmlns:a16="http://schemas.microsoft.com/office/drawing/2014/main" id="{FBF6B0C2-5D60-4F4B-A573-EA95F3789C8D}"/>
              </a:ext>
            </a:extLst>
          </p:cNvPr>
          <p:cNvSpPr txBox="1"/>
          <p:nvPr/>
        </p:nvSpPr>
        <p:spPr>
          <a:xfrm>
            <a:off x="42299650" y="8456819"/>
            <a:ext cx="5451207"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Model: </a:t>
            </a:r>
            <a:r>
              <a:rPr lang="en-US" sz="1200" i="1" dirty="0">
                <a:latin typeface="Arial" panose="020B0604020202020204" pitchFamily="34" charset="0"/>
                <a:cs typeface="Arial" panose="020B0604020202020204" pitchFamily="34" charset="0"/>
              </a:rPr>
              <a:t>F</a:t>
            </a:r>
            <a:r>
              <a:rPr lang="en-US" sz="1200" dirty="0">
                <a:latin typeface="Arial" panose="020B0604020202020204" pitchFamily="34" charset="0"/>
                <a:cs typeface="Arial" panose="020B0604020202020204" pitchFamily="34" charset="0"/>
              </a:rPr>
              <a:t>(4,53)=5.933,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=.001,</a:t>
            </a:r>
            <a:r>
              <a:rPr lang="en-US" sz="1200" i="1" dirty="0">
                <a:latin typeface="Arial" panose="020B0604020202020204" pitchFamily="34" charset="0"/>
                <a:cs typeface="Arial" panose="020B0604020202020204" pitchFamily="34" charset="0"/>
              </a:rPr>
              <a:t> R</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=.257</a:t>
            </a:r>
            <a:endParaRPr lang="en-US" sz="1200" dirty="0"/>
          </a:p>
        </p:txBody>
      </p:sp>
    </p:spTree>
    <p:extLst>
      <p:ext uri="{BB962C8B-B14F-4D97-AF65-F5344CB8AC3E}">
        <p14:creationId xmlns:p14="http://schemas.microsoft.com/office/powerpoint/2010/main" val="144828387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10156</TotalTime>
  <Words>1021</Words>
  <Application>Microsoft Macintosh PowerPoint</Application>
  <PresentationFormat>Custom</PresentationFormat>
  <Paragraphs>169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 Light</vt:lpstr>
      <vt:lpstr>Calibri</vt:lpstr>
      <vt:lpstr>Arial Black</vt:lpstr>
      <vt:lpstr>1_Office Theme</vt:lpstr>
      <vt:lpstr>Novel measures from the NIH-EXAMINER are not uniquely associated with global cognition in PD as indexed by the DRS-2.   Rather, traditional measures of fronto-executive function are more sensitive to subtle impairments in global cognition.  Findings underscore the importance of test selection in patient-specific populations, such as PD.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Lopez,Francesca V</cp:lastModifiedBy>
  <cp:revision>160</cp:revision>
  <dcterms:created xsi:type="dcterms:W3CDTF">2019-07-02T13:39:34Z</dcterms:created>
  <dcterms:modified xsi:type="dcterms:W3CDTF">2021-01-13T21:54:39Z</dcterms:modified>
</cp:coreProperties>
</file>